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4">
  <p:sldMasterIdLst>
    <p:sldMasterId id="2147483660" r:id="rId1"/>
  </p:sldMasterIdLst>
  <p:notesMasterIdLst>
    <p:notesMasterId r:id="rId47"/>
  </p:notesMasterIdLst>
  <p:sldIdLst>
    <p:sldId id="604" r:id="rId2"/>
    <p:sldId id="257" r:id="rId3"/>
    <p:sldId id="521" r:id="rId4"/>
    <p:sldId id="523" r:id="rId5"/>
    <p:sldId id="542" r:id="rId6"/>
    <p:sldId id="543" r:id="rId7"/>
    <p:sldId id="524" r:id="rId8"/>
    <p:sldId id="573" r:id="rId9"/>
    <p:sldId id="580" r:id="rId10"/>
    <p:sldId id="574" r:id="rId11"/>
    <p:sldId id="575" r:id="rId12"/>
    <p:sldId id="582" r:id="rId13"/>
    <p:sldId id="583" r:id="rId14"/>
    <p:sldId id="525" r:id="rId15"/>
    <p:sldId id="526" r:id="rId16"/>
    <p:sldId id="576" r:id="rId17"/>
    <p:sldId id="527" r:id="rId18"/>
    <p:sldId id="528" r:id="rId19"/>
    <p:sldId id="562" r:id="rId20"/>
    <p:sldId id="578" r:id="rId21"/>
    <p:sldId id="565" r:id="rId22"/>
    <p:sldId id="579" r:id="rId23"/>
    <p:sldId id="522" r:id="rId24"/>
    <p:sldId id="584" r:id="rId25"/>
    <p:sldId id="585" r:id="rId26"/>
    <p:sldId id="586" r:id="rId27"/>
    <p:sldId id="587" r:id="rId28"/>
    <p:sldId id="588" r:id="rId29"/>
    <p:sldId id="589" r:id="rId30"/>
    <p:sldId id="590" r:id="rId31"/>
    <p:sldId id="591" r:id="rId32"/>
    <p:sldId id="592" r:id="rId33"/>
    <p:sldId id="593" r:id="rId34"/>
    <p:sldId id="594" r:id="rId35"/>
    <p:sldId id="595" r:id="rId36"/>
    <p:sldId id="596" r:id="rId37"/>
    <p:sldId id="597" r:id="rId38"/>
    <p:sldId id="598" r:id="rId39"/>
    <p:sldId id="599" r:id="rId40"/>
    <p:sldId id="600" r:id="rId41"/>
    <p:sldId id="601" r:id="rId42"/>
    <p:sldId id="602" r:id="rId43"/>
    <p:sldId id="603" r:id="rId44"/>
    <p:sldId id="305" r:id="rId45"/>
    <p:sldId id="510" r:id="rId46"/>
  </p:sldIdLst>
  <p:sldSz cx="5759450" cy="3240088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25712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51425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7713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02851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1285646" algn="l" defTabSz="514259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1542776" algn="l" defTabSz="514259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1799905" algn="l" defTabSz="514259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2057034" algn="l" defTabSz="514259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1" userDrawn="1">
          <p15:clr>
            <a:srgbClr val="A4A3A4"/>
          </p15:clr>
        </p15:guide>
        <p15:guide id="2" pos="181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37B399"/>
    <a:srgbClr val="191919"/>
    <a:srgbClr val="424E66"/>
    <a:srgbClr val="DEEBE2"/>
    <a:srgbClr val="DFEAE2"/>
    <a:srgbClr val="FFFFFF"/>
    <a:srgbClr val="292929"/>
    <a:srgbClr val="252525"/>
    <a:srgbClr val="FE74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6" autoAdjust="0"/>
    <p:restoredTop sz="94101" autoAdjust="0"/>
  </p:normalViewPr>
  <p:slideViewPr>
    <p:cSldViewPr>
      <p:cViewPr varScale="1">
        <p:scale>
          <a:sx n="367" d="100"/>
          <a:sy n="367" d="100"/>
        </p:scale>
        <p:origin x="672" y="168"/>
      </p:cViewPr>
      <p:guideLst>
        <p:guide orient="horz" pos="1021"/>
        <p:guide pos="1814"/>
      </p:guideLst>
    </p:cSldViewPr>
  </p:slideViewPr>
  <p:outlineViewPr>
    <p:cViewPr>
      <p:scale>
        <a:sx n="33" d="100"/>
        <a:sy n="33" d="100"/>
      </p:scale>
      <p:origin x="0" y="-15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19716FC-93A6-4D86-8A82-4A929F1962EF}" type="datetimeFigureOut">
              <a:rPr lang="pt-BR"/>
              <a:pPr>
                <a:defRPr/>
              </a:pPr>
              <a:t>15/10/2019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ADF5464-EF1D-4262-B69B-7D7B797293AD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86019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675" kern="1200">
        <a:solidFill>
          <a:schemeClr val="tx1"/>
        </a:solidFill>
        <a:latin typeface="+mn-lt"/>
        <a:ea typeface="+mn-ea"/>
        <a:cs typeface="+mn-cs"/>
      </a:defRPr>
    </a:lvl1pPr>
    <a:lvl2pPr marL="257129" algn="l" rtl="0" eaLnBrk="0" fontAlgn="base" hangingPunct="0">
      <a:spcBef>
        <a:spcPct val="30000"/>
      </a:spcBef>
      <a:spcAft>
        <a:spcPct val="0"/>
      </a:spcAft>
      <a:defRPr sz="675" kern="1200">
        <a:solidFill>
          <a:schemeClr val="tx1"/>
        </a:solidFill>
        <a:latin typeface="+mn-lt"/>
        <a:ea typeface="+mn-ea"/>
        <a:cs typeface="+mn-cs"/>
      </a:defRPr>
    </a:lvl2pPr>
    <a:lvl3pPr marL="514259" algn="l" rtl="0" eaLnBrk="0" fontAlgn="base" hangingPunct="0">
      <a:spcBef>
        <a:spcPct val="30000"/>
      </a:spcBef>
      <a:spcAft>
        <a:spcPct val="0"/>
      </a:spcAft>
      <a:defRPr sz="675" kern="1200">
        <a:solidFill>
          <a:schemeClr val="tx1"/>
        </a:solidFill>
        <a:latin typeface="+mn-lt"/>
        <a:ea typeface="+mn-ea"/>
        <a:cs typeface="+mn-cs"/>
      </a:defRPr>
    </a:lvl3pPr>
    <a:lvl4pPr marL="771388" algn="l" rtl="0" eaLnBrk="0" fontAlgn="base" hangingPunct="0">
      <a:spcBef>
        <a:spcPct val="30000"/>
      </a:spcBef>
      <a:spcAft>
        <a:spcPct val="0"/>
      </a:spcAft>
      <a:defRPr sz="675" kern="1200">
        <a:solidFill>
          <a:schemeClr val="tx1"/>
        </a:solidFill>
        <a:latin typeface="+mn-lt"/>
        <a:ea typeface="+mn-ea"/>
        <a:cs typeface="+mn-cs"/>
      </a:defRPr>
    </a:lvl4pPr>
    <a:lvl5pPr marL="1028517" algn="l" rtl="0" eaLnBrk="0" fontAlgn="base" hangingPunct="0">
      <a:spcBef>
        <a:spcPct val="30000"/>
      </a:spcBef>
      <a:spcAft>
        <a:spcPct val="0"/>
      </a:spcAft>
      <a:defRPr sz="675" kern="1200">
        <a:solidFill>
          <a:schemeClr val="tx1"/>
        </a:solidFill>
        <a:latin typeface="+mn-lt"/>
        <a:ea typeface="+mn-ea"/>
        <a:cs typeface="+mn-cs"/>
      </a:defRPr>
    </a:lvl5pPr>
    <a:lvl6pPr marL="1285646" algn="l" defTabSz="514259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6pPr>
    <a:lvl7pPr marL="1542776" algn="l" defTabSz="514259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7pPr>
    <a:lvl8pPr marL="1799905" algn="l" defTabSz="514259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8pPr>
    <a:lvl9pPr marL="2057034" algn="l" defTabSz="514259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9D6F5-C3A7-42A2-86ED-A4BB6579E1A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009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233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/>
          </a:p>
        </p:txBody>
      </p:sp>
      <p:sp>
        <p:nvSpPr>
          <p:cNvPr id="87044" name="Espaço Reservado para Rodapé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/>
          </a:p>
        </p:txBody>
      </p:sp>
      <p:sp>
        <p:nvSpPr>
          <p:cNvPr id="87045" name="Espaço Reservado para Número de Slide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A06CAE5-F237-432C-B437-894895A2E83F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44</a:t>
            </a:fld>
            <a:endParaRPr lang="pt-BR"/>
          </a:p>
        </p:txBody>
      </p:sp>
      <p:sp>
        <p:nvSpPr>
          <p:cNvPr id="87046" name="Espaço Reservado para Cabeçalho 5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/>
              <a:t>Sistemas Imunológicos Artificiais</a:t>
            </a:r>
          </a:p>
        </p:txBody>
      </p:sp>
    </p:spTree>
    <p:extLst>
      <p:ext uri="{BB962C8B-B14F-4D97-AF65-F5344CB8AC3E}">
        <p14:creationId xmlns:p14="http://schemas.microsoft.com/office/powerpoint/2010/main" val="1104774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7" name="Shape 387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4867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 userDrawn="1"/>
        </p:nvSpPr>
        <p:spPr>
          <a:xfrm>
            <a:off x="-1700" y="3014882"/>
            <a:ext cx="5761150" cy="226143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7"/>
          <p:cNvSpPr>
            <a:spLocks noGrp="1"/>
          </p:cNvSpPr>
          <p:nvPr>
            <p:ph type="ctrTitle" hasCustomPrompt="1"/>
          </p:nvPr>
        </p:nvSpPr>
        <p:spPr>
          <a:xfrm>
            <a:off x="2380820" y="939635"/>
            <a:ext cx="3053419" cy="694519"/>
          </a:xfrm>
          <a:effectLst/>
        </p:spPr>
        <p:txBody>
          <a:bodyPr anchor="ctr"/>
          <a:lstStyle>
            <a:lvl1pPr algn="ctr">
              <a:defRPr lang="en-US" b="1" strike="noStrike" cap="none" spc="0" dirty="0">
                <a:ln w="18415" cmpd="sng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rebuchet MS" pitchFamily="34" charset="0"/>
                <a:cs typeface="Traditional Arabic" pitchFamily="18" charset="-78"/>
              </a:defRPr>
            </a:lvl1pPr>
          </a:lstStyle>
          <a:p>
            <a:r>
              <a:rPr lang="pt-BR" dirty="0"/>
              <a:t>CLIQUE PARA EDITAR O ESTILO DO TÍTULO MESTRE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37332D-0D75-480A-A767-17E865754B27}" type="datetime1">
              <a:rPr lang="pt-BR"/>
              <a:pPr>
                <a:defRPr/>
              </a:pPr>
              <a:t>15/10/2019</a:t>
            </a:fld>
            <a:endParaRPr lang="pt-BR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7692DC-D8E1-4548-A8A9-7BB5D20D5B39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4175601" y="129755"/>
            <a:ext cx="1267079" cy="276457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575945" y="129755"/>
            <a:ext cx="3503665" cy="276457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A8A72E-2C35-45A5-9456-45E9C62B223F}" type="datetime1">
              <a:rPr lang="pt-BR"/>
              <a:pPr>
                <a:defRPr/>
              </a:pPr>
              <a:t>15/10/2019</a:t>
            </a:fld>
            <a:endParaRPr lang="pt-BR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81AAF9-0983-41FE-8ED7-C20DC9FE3597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Background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0" y="0"/>
            <a:ext cx="5759450" cy="3240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43194" tIns="21591" rIns="43194" bIns="21591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sz="63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3935091"/>
      </p:ext>
    </p:extLst>
  </p:cSld>
  <p:clrMapOvr>
    <a:masterClrMapping/>
  </p:clrMapOvr>
  <p:transition spd="slow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42137" y="3003082"/>
            <a:ext cx="217313" cy="172505"/>
          </a:xfrm>
          <a:prstGeom prst="rect">
            <a:avLst/>
          </a:prstGeom>
        </p:spPr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759450" cy="3240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1" y="1091500"/>
            <a:ext cx="186411" cy="494786"/>
            <a:chOff x="1" y="2070829"/>
            <a:chExt cx="394607" cy="2716342"/>
          </a:xfrm>
        </p:grpSpPr>
        <p:sp>
          <p:nvSpPr>
            <p:cNvPr id="10" name="Rectangle 9"/>
            <p:cNvSpPr/>
            <p:nvPr/>
          </p:nvSpPr>
          <p:spPr>
            <a:xfrm>
              <a:off x="1" y="2070829"/>
              <a:ext cx="292100" cy="27163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2101" y="2070829"/>
              <a:ext cx="102507" cy="271634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/>
          <p:cNvGrpSpPr/>
          <p:nvPr userDrawn="1"/>
        </p:nvGrpSpPr>
        <p:grpSpPr>
          <a:xfrm flipH="1">
            <a:off x="5573040" y="1091500"/>
            <a:ext cx="186411" cy="494786"/>
            <a:chOff x="1" y="2070829"/>
            <a:chExt cx="394607" cy="2716342"/>
          </a:xfrm>
        </p:grpSpPr>
        <p:sp>
          <p:nvSpPr>
            <p:cNvPr id="13" name="Rectangle 12"/>
            <p:cNvSpPr/>
            <p:nvPr/>
          </p:nvSpPr>
          <p:spPr>
            <a:xfrm>
              <a:off x="1" y="2070829"/>
              <a:ext cx="292100" cy="27163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2101" y="2070829"/>
              <a:ext cx="102507" cy="271634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95962" y="1122265"/>
            <a:ext cx="4967526" cy="433256"/>
          </a:xfrm>
          <a:noFill/>
        </p:spPr>
        <p:txBody>
          <a:bodyPr wrap="square">
            <a:noAutofit/>
          </a:bodyPr>
          <a:lstStyle>
            <a:lvl1pPr algn="ctr">
              <a:defRPr lang="en-US" sz="1914" spc="-53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" panose="020B0606030504020204" pitchFamily="34" charset="0"/>
              </a:defRPr>
            </a:lvl1pPr>
          </a:lstStyle>
          <a:p>
            <a:pPr marL="0" lvl="0" algn="ctr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502376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8423" y="123144"/>
            <a:ext cx="5442605" cy="444563"/>
          </a:xfrm>
        </p:spPr>
        <p:txBody>
          <a:bodyPr/>
          <a:lstStyle>
            <a:lvl1pPr algn="ctr">
              <a:defRPr sz="1701" b="1" i="0">
                <a:solidFill>
                  <a:schemeClr val="tx1"/>
                </a:solidFill>
                <a:latin typeface="+mj-lt"/>
                <a:ea typeface="Arial Unicode MS" pitchFamily="34" charset="-128"/>
                <a:cs typeface="Arial Unicode MS" pitchFamily="34" charset="-128"/>
              </a:defRPr>
            </a:lvl1pPr>
          </a:lstStyle>
          <a:p>
            <a:r>
              <a:rPr lang="pt-BR" dirty="0"/>
              <a:t>Clique para editar o estilo do título mestre</a:t>
            </a:r>
            <a:endParaRPr lang="en-US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"/>
          </p:nvPr>
        </p:nvSpPr>
        <p:spPr>
          <a:xfrm>
            <a:off x="158423" y="633451"/>
            <a:ext cx="5442605" cy="2319581"/>
          </a:xfrm>
        </p:spPr>
        <p:txBody>
          <a:bodyPr/>
          <a:lstStyle>
            <a:lvl1pPr>
              <a:spcBef>
                <a:spcPts val="567"/>
              </a:spcBef>
              <a:spcAft>
                <a:spcPts val="567"/>
              </a:spcAft>
              <a:buClr>
                <a:srgbClr val="FE7402"/>
              </a:buClr>
              <a:defRPr sz="1134">
                <a:latin typeface="Calibri Light" panose="020F0302020204030204" pitchFamily="34" charset="0"/>
              </a:defRPr>
            </a:lvl1pPr>
            <a:lvl2pPr>
              <a:defRPr sz="945">
                <a:latin typeface="Calibri Light" pitchFamily="34" charset="0"/>
              </a:defRPr>
            </a:lvl2pPr>
            <a:lvl3pPr>
              <a:defRPr sz="851">
                <a:latin typeface="Calibri Light" pitchFamily="34" charset="0"/>
              </a:defRPr>
            </a:lvl3pPr>
            <a:lvl4pPr>
              <a:defRPr sz="851">
                <a:latin typeface="Calibri Light" pitchFamily="34" charset="0"/>
              </a:defRPr>
            </a:lvl4pPr>
            <a:lvl5pPr>
              <a:defRPr sz="851">
                <a:latin typeface="Calibri Light" pitchFamily="34" charset="0"/>
              </a:defRPr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cxnSp>
        <p:nvCxnSpPr>
          <p:cNvPr id="11" name="Conector reto 10"/>
          <p:cNvCxnSpPr/>
          <p:nvPr userDrawn="1"/>
        </p:nvCxnSpPr>
        <p:spPr>
          <a:xfrm>
            <a:off x="158423" y="565410"/>
            <a:ext cx="5379958" cy="0"/>
          </a:xfrm>
          <a:prstGeom prst="line">
            <a:avLst/>
          </a:prstGeom>
          <a:ln w="28575">
            <a:solidFill>
              <a:srgbClr val="EC5F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5759450" cy="3240088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5" name="Retângulo de cantos arredondados 4"/>
          <p:cNvSpPr/>
          <p:nvPr/>
        </p:nvSpPr>
        <p:spPr>
          <a:xfrm>
            <a:off x="41138" y="32956"/>
            <a:ext cx="5677173" cy="3161756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ângulo 5"/>
          <p:cNvSpPr/>
          <p:nvPr/>
        </p:nvSpPr>
        <p:spPr>
          <a:xfrm flipV="1">
            <a:off x="43996" y="1122781"/>
            <a:ext cx="5677458" cy="43501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tângulo 6"/>
          <p:cNvSpPr/>
          <p:nvPr/>
        </p:nvSpPr>
        <p:spPr>
          <a:xfrm>
            <a:off x="43996" y="1106281"/>
            <a:ext cx="5677458" cy="2175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tângulo 7"/>
          <p:cNvSpPr/>
          <p:nvPr/>
        </p:nvSpPr>
        <p:spPr>
          <a:xfrm>
            <a:off x="42996" y="1166282"/>
            <a:ext cx="5678457" cy="2175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4957" y="450013"/>
            <a:ext cx="4895533" cy="643517"/>
          </a:xfrm>
        </p:spPr>
        <p:txBody>
          <a:bodyPr/>
          <a:lstStyle>
            <a:lvl1pPr algn="l">
              <a:buNone/>
              <a:defRPr sz="1890" b="0" cap="none"/>
            </a:lvl1pPr>
          </a:lstStyle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4957" y="1203783"/>
            <a:ext cx="4895533" cy="632267"/>
          </a:xfrm>
        </p:spPr>
        <p:txBody>
          <a:bodyPr/>
          <a:lstStyle>
            <a:lvl1pPr marL="0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851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662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662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9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9A3FF5-9E97-4172-8D74-55A86EDD53DF}" type="datetime1">
              <a:rPr lang="pt-BR"/>
              <a:pPr>
                <a:defRPr/>
              </a:pPr>
              <a:t>15/10/2019</a:t>
            </a:fld>
            <a:endParaRPr lang="pt-BR"/>
          </a:p>
        </p:txBody>
      </p:sp>
      <p:sp>
        <p:nvSpPr>
          <p:cNvPr id="10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503952" y="2916079"/>
            <a:ext cx="2519759" cy="216006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1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91991" y="2933330"/>
            <a:ext cx="287973" cy="216006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EA16CD-4382-42BE-891A-E8BA11668A4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9" name="Espaço Reservado para Conteúdo 8"/>
          <p:cNvSpPr>
            <a:spLocks noGrp="1"/>
          </p:cNvSpPr>
          <p:nvPr>
            <p:ph sz="quarter" idx="1"/>
          </p:nvPr>
        </p:nvSpPr>
        <p:spPr>
          <a:xfrm>
            <a:off x="575945" y="684018"/>
            <a:ext cx="2361375" cy="2160059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2"/>
          </p:nvPr>
        </p:nvSpPr>
        <p:spPr>
          <a:xfrm>
            <a:off x="3107703" y="684018"/>
            <a:ext cx="2361375" cy="2160059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95CB8B-4ADF-42E5-ADD1-EB914C7C51C0}" type="datetime1">
              <a:rPr lang="pt-BR"/>
              <a:pPr>
                <a:defRPr/>
              </a:pPr>
              <a:t>15/10/2019</a:t>
            </a:fld>
            <a:endParaRPr lang="pt-BR"/>
          </a:p>
        </p:txBody>
      </p:sp>
      <p:sp>
        <p:nvSpPr>
          <p:cNvPr id="6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041610-E012-4E57-97F8-99AD254A5A98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5945" y="129003"/>
            <a:ext cx="4895533" cy="540015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75945" y="684018"/>
            <a:ext cx="2351775" cy="36001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1134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945" b="1"/>
            </a:lvl2pPr>
            <a:lvl3pPr>
              <a:buNone/>
              <a:defRPr sz="851" b="1"/>
            </a:lvl3pPr>
            <a:lvl4pPr>
              <a:buNone/>
              <a:defRPr sz="756" b="1"/>
            </a:lvl4pPr>
            <a:lvl5pPr>
              <a:buNone/>
              <a:defRPr sz="756" b="1"/>
            </a:lvl5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3119702" y="684018"/>
            <a:ext cx="2351775" cy="36001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1134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945" b="1"/>
            </a:lvl2pPr>
            <a:lvl3pPr>
              <a:buNone/>
              <a:defRPr sz="851" b="1"/>
            </a:lvl3pPr>
            <a:lvl4pPr>
              <a:buNone/>
              <a:defRPr sz="756" b="1"/>
            </a:lvl4pPr>
            <a:lvl5pPr>
              <a:buNone/>
              <a:defRPr sz="756" b="1"/>
            </a:lvl5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half" idx="2"/>
          </p:nvPr>
        </p:nvSpPr>
        <p:spPr>
          <a:xfrm>
            <a:off x="575945" y="1062029"/>
            <a:ext cx="2351775" cy="183605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13" name="Espaço Reservado para Conteúdo 12"/>
          <p:cNvSpPr>
            <a:spLocks noGrp="1"/>
          </p:cNvSpPr>
          <p:nvPr>
            <p:ph sz="half" idx="4"/>
          </p:nvPr>
        </p:nvSpPr>
        <p:spPr>
          <a:xfrm>
            <a:off x="3119702" y="1062029"/>
            <a:ext cx="2351775" cy="183605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943C45-0C8D-49F0-813D-9D3C8C5580F5}" type="datetime1">
              <a:rPr lang="pt-BR"/>
              <a:pPr>
                <a:defRPr/>
              </a:pPr>
              <a:t>15/10/2019</a:t>
            </a:fld>
            <a:endParaRPr lang="pt-BR"/>
          </a:p>
        </p:txBody>
      </p:sp>
      <p:sp>
        <p:nvSpPr>
          <p:cNvPr id="8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BD8B72-CFDB-4A3F-BAE6-B870CB4DEA01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1C1049-9DEE-4415-95FD-FB9B982D6420}" type="datetime1">
              <a:rPr lang="pt-BR"/>
              <a:pPr>
                <a:defRPr/>
              </a:pPr>
              <a:t>15/10/2019</a:t>
            </a:fld>
            <a:endParaRPr lang="pt-BR"/>
          </a:p>
        </p:txBody>
      </p:sp>
      <p:sp>
        <p:nvSpPr>
          <p:cNvPr id="4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FBBD2E-B988-4805-803C-7D3CE27A6C3C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9A8C33-8187-4A33-A558-8A4A8F546F71}" type="datetime1">
              <a:rPr lang="pt-BR"/>
              <a:pPr>
                <a:defRPr/>
              </a:pPr>
              <a:t>15/10/2019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F2104C-6C80-4799-8C6A-C0765871EF76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5759450" cy="3240088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6" name="Retângulo de cantos arredondados 5"/>
          <p:cNvSpPr/>
          <p:nvPr/>
        </p:nvSpPr>
        <p:spPr>
          <a:xfrm>
            <a:off x="39996" y="33001"/>
            <a:ext cx="5677458" cy="3162086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5945" y="129003"/>
            <a:ext cx="4895533" cy="540015"/>
          </a:xfrm>
        </p:spPr>
        <p:txBody>
          <a:bodyPr/>
          <a:lstStyle>
            <a:lvl1pPr algn="l">
              <a:buNone/>
              <a:defRPr sz="1890" b="0"/>
            </a:lvl1pPr>
          </a:lstStyle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575945" y="756020"/>
            <a:ext cx="1199885" cy="2124058"/>
          </a:xfrm>
        </p:spPr>
        <p:txBody>
          <a:bodyPr/>
          <a:lstStyle>
            <a:lvl1pPr marL="0" indent="0">
              <a:buNone/>
              <a:defRPr sz="851"/>
            </a:lvl1pPr>
            <a:lvl2pPr>
              <a:buNone/>
              <a:defRPr sz="567"/>
            </a:lvl2pPr>
            <a:lvl3pPr>
              <a:buNone/>
              <a:defRPr sz="472"/>
            </a:lvl3pPr>
            <a:lvl4pPr>
              <a:buNone/>
              <a:defRPr sz="425"/>
            </a:lvl4pPr>
            <a:lvl5pPr>
              <a:buNone/>
              <a:defRPr sz="425"/>
            </a:lvl5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"/>
          </p:nvPr>
        </p:nvSpPr>
        <p:spPr>
          <a:xfrm>
            <a:off x="1871821" y="756020"/>
            <a:ext cx="3599656" cy="2124058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2FD8EC-4C4C-470D-9D48-68AEC3A3B71F}" type="datetime1">
              <a:rPr lang="pt-BR"/>
              <a:pPr>
                <a:defRPr/>
              </a:pPr>
              <a:t>15/10/2019</a:t>
            </a:fld>
            <a:endParaRPr lang="pt-BR"/>
          </a:p>
        </p:txBody>
      </p:sp>
      <p:sp>
        <p:nvSpPr>
          <p:cNvPr id="8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5C9790-0216-4496-B188-77C2268EED10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 flipV="1">
            <a:off x="42997" y="2212560"/>
            <a:ext cx="5673458" cy="43501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ângulo 5"/>
          <p:cNvSpPr/>
          <p:nvPr/>
        </p:nvSpPr>
        <p:spPr>
          <a:xfrm>
            <a:off x="42997" y="2196810"/>
            <a:ext cx="5673458" cy="2175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tângulo 6"/>
          <p:cNvSpPr/>
          <p:nvPr/>
        </p:nvSpPr>
        <p:spPr>
          <a:xfrm>
            <a:off x="42997" y="2255312"/>
            <a:ext cx="5673458" cy="22501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5945" y="2315283"/>
            <a:ext cx="4607560" cy="246757"/>
          </a:xfrm>
        </p:spPr>
        <p:txBody>
          <a:bodyPr anchor="ctr">
            <a:noAutofit/>
          </a:bodyPr>
          <a:lstStyle>
            <a:lvl1pPr algn="l">
              <a:buNone/>
              <a:defRPr sz="1323" b="0"/>
            </a:lvl1pPr>
          </a:lstStyle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575945" y="2572900"/>
            <a:ext cx="4607560" cy="324009"/>
          </a:xfrm>
        </p:spPr>
        <p:txBody>
          <a:bodyPr/>
          <a:lstStyle>
            <a:lvl1pPr marL="0" indent="0">
              <a:buFontTx/>
              <a:buNone/>
              <a:defRPr sz="756"/>
            </a:lvl1pPr>
            <a:lvl2pPr>
              <a:defRPr sz="567"/>
            </a:lvl2pPr>
            <a:lvl3pPr>
              <a:defRPr sz="472"/>
            </a:lvl3pPr>
            <a:lvl4pPr>
              <a:defRPr sz="425"/>
            </a:lvl4pPr>
            <a:lvl5pPr>
              <a:defRPr sz="425"/>
            </a:lvl5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3025" y="31501"/>
            <a:ext cx="5669930" cy="2164559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512"/>
            </a:lvl1pPr>
          </a:lstStyle>
          <a:p>
            <a:pPr lvl="0"/>
            <a:r>
              <a:rPr lang="pt-BR" noProof="0"/>
              <a:t>Clique no ícone para adicionar uma imagem</a:t>
            </a:r>
            <a:endParaRPr lang="en-US" noProof="0" dirty="0"/>
          </a:p>
        </p:txBody>
      </p:sp>
      <p:sp>
        <p:nvSpPr>
          <p:cNvPr id="8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7760A3-1090-48C1-BD45-58206CEB9EAC}" type="datetime1">
              <a:rPr lang="pt-BR"/>
              <a:pPr>
                <a:defRPr/>
              </a:pPr>
              <a:t>15/10/2019</a:t>
            </a:fld>
            <a:endParaRPr lang="pt-BR"/>
          </a:p>
        </p:txBody>
      </p:sp>
      <p:sp>
        <p:nvSpPr>
          <p:cNvPr id="9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575945" y="2916079"/>
            <a:ext cx="2447766" cy="216006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0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91991" y="2933330"/>
            <a:ext cx="287973" cy="216006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5A8030-FBB0-4815-ABBE-B442CCA3CD6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A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5759450" cy="3240088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28" name="Espaço Reservado para Título 21"/>
          <p:cNvSpPr>
            <a:spLocks noGrp="1"/>
          </p:cNvSpPr>
          <p:nvPr>
            <p:ph type="title"/>
          </p:nvPr>
        </p:nvSpPr>
        <p:spPr bwMode="auto">
          <a:xfrm>
            <a:off x="575945" y="129754"/>
            <a:ext cx="4895533" cy="540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1029" name="Espaço Reservado para Texto 12"/>
          <p:cNvSpPr>
            <a:spLocks noGrp="1"/>
          </p:cNvSpPr>
          <p:nvPr>
            <p:ph type="body" idx="1"/>
          </p:nvPr>
        </p:nvSpPr>
        <p:spPr bwMode="auto">
          <a:xfrm>
            <a:off x="575945" y="684018"/>
            <a:ext cx="4895533" cy="2160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>
            <a:off x="3887629" y="2925080"/>
            <a:ext cx="1559851" cy="225006"/>
          </a:xfrm>
          <a:prstGeom prst="rect">
            <a:avLst/>
          </a:prstGeom>
        </p:spPr>
        <p:txBody>
          <a:bodyPr anchor="ctr" anchorCtr="0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662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B8DCFE1C-BC2A-4342-A24A-BB4BAB6ABFB9}" type="datetime1">
              <a:rPr lang="pt-BR"/>
              <a:pPr>
                <a:defRPr/>
              </a:pPr>
              <a:t>15/10/2019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575945" y="2916079"/>
            <a:ext cx="2495762" cy="216006"/>
          </a:xfrm>
          <a:prstGeom prst="rect">
            <a:avLst/>
          </a:prstGeom>
        </p:spPr>
        <p:txBody>
          <a:bodyPr anchor="ctr" anchorCtr="0"/>
          <a:lstStyle>
            <a:lvl1pPr eaLnBrk="1" fontAlgn="auto" latinLnBrk="0" hangingPunct="1">
              <a:spcBef>
                <a:spcPts val="0"/>
              </a:spcBef>
              <a:spcAft>
                <a:spcPts val="0"/>
              </a:spcAft>
              <a:defRPr kumimoji="0" sz="662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3" name="Espaço Reservado para Número de Slide 22"/>
          <p:cNvSpPr>
            <a:spLocks noGrp="1"/>
          </p:cNvSpPr>
          <p:nvPr>
            <p:ph type="sldNum" sz="quarter" idx="4"/>
          </p:nvPr>
        </p:nvSpPr>
        <p:spPr>
          <a:xfrm>
            <a:off x="91991" y="2934080"/>
            <a:ext cx="287973" cy="216006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662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fld id="{06E8B2EE-5D6A-4A1C-8440-2D6EEE755B40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1" r:id="rId2"/>
    <p:sldLayoutId id="2147483699" r:id="rId3"/>
    <p:sldLayoutId id="2147483692" r:id="rId4"/>
    <p:sldLayoutId id="2147483693" r:id="rId5"/>
    <p:sldLayoutId id="2147483694" r:id="rId6"/>
    <p:sldLayoutId id="2147483695" r:id="rId7"/>
    <p:sldLayoutId id="2147483700" r:id="rId8"/>
    <p:sldLayoutId id="2147483701" r:id="rId9"/>
    <p:sldLayoutId id="2147483696" r:id="rId10"/>
    <p:sldLayoutId id="2147483697" r:id="rId11"/>
    <p:sldLayoutId id="2147483702" r:id="rId12"/>
    <p:sldLayoutId id="2147483703" r:id="rId13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89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890">
          <a:solidFill>
            <a:schemeClr val="tx2"/>
          </a:solidFill>
          <a:latin typeface="Arial Rounded MT Bol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890">
          <a:solidFill>
            <a:schemeClr val="tx2"/>
          </a:solidFill>
          <a:latin typeface="Arial Rounded MT Bol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890">
          <a:solidFill>
            <a:schemeClr val="tx2"/>
          </a:solidFill>
          <a:latin typeface="Arial Rounded MT Bol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890">
          <a:solidFill>
            <a:schemeClr val="tx2"/>
          </a:solidFill>
          <a:latin typeface="Arial Rounded MT Bold" pitchFamily="34" charset="0"/>
        </a:defRPr>
      </a:lvl5pPr>
      <a:lvl6pPr marL="216027" algn="l" rtl="0" fontAlgn="base">
        <a:spcBef>
          <a:spcPct val="0"/>
        </a:spcBef>
        <a:spcAft>
          <a:spcPct val="0"/>
        </a:spcAft>
        <a:defRPr sz="1890">
          <a:solidFill>
            <a:schemeClr val="tx2"/>
          </a:solidFill>
          <a:latin typeface="Arial Rounded MT Bold" pitchFamily="34" charset="0"/>
        </a:defRPr>
      </a:lvl6pPr>
      <a:lvl7pPr marL="432054" algn="l" rtl="0" fontAlgn="base">
        <a:spcBef>
          <a:spcPct val="0"/>
        </a:spcBef>
        <a:spcAft>
          <a:spcPct val="0"/>
        </a:spcAft>
        <a:defRPr sz="1890">
          <a:solidFill>
            <a:schemeClr val="tx2"/>
          </a:solidFill>
          <a:latin typeface="Arial Rounded MT Bold" pitchFamily="34" charset="0"/>
        </a:defRPr>
      </a:lvl7pPr>
      <a:lvl8pPr marL="648081" algn="l" rtl="0" fontAlgn="base">
        <a:spcBef>
          <a:spcPct val="0"/>
        </a:spcBef>
        <a:spcAft>
          <a:spcPct val="0"/>
        </a:spcAft>
        <a:defRPr sz="1890">
          <a:solidFill>
            <a:schemeClr val="tx2"/>
          </a:solidFill>
          <a:latin typeface="Arial Rounded MT Bold" pitchFamily="34" charset="0"/>
        </a:defRPr>
      </a:lvl8pPr>
      <a:lvl9pPr marL="864108" algn="l" rtl="0" fontAlgn="base">
        <a:spcBef>
          <a:spcPct val="0"/>
        </a:spcBef>
        <a:spcAft>
          <a:spcPct val="0"/>
        </a:spcAft>
        <a:defRPr sz="1890">
          <a:solidFill>
            <a:schemeClr val="tx2"/>
          </a:solidFill>
          <a:latin typeface="Arial Rounded MT Bold" pitchFamily="34" charset="0"/>
        </a:defRPr>
      </a:lvl9pPr>
    </p:titleStyle>
    <p:bodyStyle>
      <a:lvl1pPr marL="129016" indent="-129016" algn="l" rtl="0" eaLnBrk="0" fontAlgn="base" hangingPunct="0">
        <a:spcBef>
          <a:spcPts val="272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1229" kern="1200">
          <a:solidFill>
            <a:schemeClr val="tx1"/>
          </a:solidFill>
          <a:latin typeface="+mn-lt"/>
          <a:ea typeface="+mn-ea"/>
          <a:cs typeface="+mn-cs"/>
        </a:defRPr>
      </a:lvl1pPr>
      <a:lvl2pPr marL="258783" indent="-108014" algn="l" rtl="0" eaLnBrk="0" fontAlgn="base" hangingPunct="0">
        <a:spcBef>
          <a:spcPts val="177"/>
        </a:spcBef>
        <a:spcAft>
          <a:spcPct val="0"/>
        </a:spcAft>
        <a:buClr>
          <a:schemeClr val="accent2"/>
        </a:buClr>
        <a:buSzPct val="85000"/>
        <a:buFont typeface="Wingdings 2" pitchFamily="18" charset="2"/>
        <a:buChar char=""/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388549" indent="-108014" algn="l" rtl="0" eaLnBrk="0" fontAlgn="base" hangingPunct="0">
        <a:spcBef>
          <a:spcPts val="177"/>
        </a:spcBef>
        <a:spcAft>
          <a:spcPct val="0"/>
        </a:spcAft>
        <a:buClr>
          <a:srgbClr val="F7AAAA"/>
        </a:buClr>
        <a:buSzPct val="85000"/>
        <a:buFont typeface="Wingdings 2" pitchFamily="18" charset="2"/>
        <a:buChar char=""/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518315" indent="-108014" algn="l" rtl="0" eaLnBrk="0" fontAlgn="base" hangingPunct="0">
        <a:spcBef>
          <a:spcPts val="177"/>
        </a:spcBef>
        <a:spcAft>
          <a:spcPct val="0"/>
        </a:spcAft>
        <a:buClr>
          <a:srgbClr val="A28E6A"/>
        </a:buClr>
        <a:buSzPct val="80000"/>
        <a:buFont typeface="Wingdings 2" pitchFamily="18" charset="2"/>
        <a:buChar char=""/>
        <a:defRPr sz="945" kern="1200">
          <a:solidFill>
            <a:schemeClr val="tx1"/>
          </a:solidFill>
          <a:latin typeface="+mn-lt"/>
          <a:ea typeface="+mn-ea"/>
          <a:cs typeface="+mn-cs"/>
        </a:defRPr>
      </a:lvl4pPr>
      <a:lvl5pPr marL="648081" indent="-108014" algn="l" rtl="0" eaLnBrk="0" fontAlgn="base" hangingPunct="0">
        <a:spcBef>
          <a:spcPts val="177"/>
        </a:spcBef>
        <a:spcAft>
          <a:spcPct val="0"/>
        </a:spcAft>
        <a:buClr>
          <a:srgbClr val="A28E6A"/>
        </a:buClr>
        <a:buChar char="o"/>
        <a:defRPr sz="945" kern="1200">
          <a:solidFill>
            <a:schemeClr val="tx1"/>
          </a:solidFill>
          <a:latin typeface="+mn-lt"/>
          <a:ea typeface="+mn-ea"/>
          <a:cs typeface="+mn-cs"/>
        </a:defRPr>
      </a:lvl5pPr>
      <a:lvl6pPr marL="777697" indent="-108014" algn="l" rtl="0" eaLnBrk="1" latinLnBrk="0" hangingPunct="1">
        <a:spcBef>
          <a:spcPts val="175"/>
        </a:spcBef>
        <a:buClr>
          <a:schemeClr val="accent3"/>
        </a:buClr>
        <a:buChar char="•"/>
        <a:defRPr kumimoji="0" sz="851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07313" indent="-108014" algn="l" rtl="0" eaLnBrk="1" latinLnBrk="0" hangingPunct="1">
        <a:spcBef>
          <a:spcPts val="175"/>
        </a:spcBef>
        <a:buClr>
          <a:schemeClr val="accent2"/>
        </a:buClr>
        <a:buChar char="•"/>
        <a:defRPr kumimoji="0" sz="851" kern="1200">
          <a:solidFill>
            <a:schemeClr val="tx1"/>
          </a:solidFill>
          <a:latin typeface="+mn-lt"/>
          <a:ea typeface="+mn-ea"/>
          <a:cs typeface="+mn-cs"/>
        </a:defRPr>
      </a:lvl7pPr>
      <a:lvl8pPr marL="1036930" indent="-108014" algn="l" rtl="0" eaLnBrk="1" latinLnBrk="0" hangingPunct="1">
        <a:spcBef>
          <a:spcPts val="175"/>
        </a:spcBef>
        <a:buClr>
          <a:schemeClr val="accent1">
            <a:tint val="60000"/>
          </a:schemeClr>
        </a:buClr>
        <a:buChar char="•"/>
        <a:defRPr kumimoji="0" sz="851" kern="1200">
          <a:solidFill>
            <a:schemeClr val="tx1"/>
          </a:solidFill>
          <a:latin typeface="+mn-lt"/>
          <a:ea typeface="+mn-ea"/>
          <a:cs typeface="+mn-cs"/>
        </a:defRPr>
      </a:lvl8pPr>
      <a:lvl9pPr marL="1166546" indent="-108014" algn="l" rtl="0" eaLnBrk="1" latinLnBrk="0" hangingPunct="1">
        <a:spcBef>
          <a:spcPts val="175"/>
        </a:spcBef>
        <a:buClr>
          <a:schemeClr val="accent2">
            <a:tint val="60000"/>
          </a:schemeClr>
        </a:buClr>
        <a:buChar char="•"/>
        <a:defRPr kumimoji="0" sz="8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21602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4320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64808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08013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129616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151218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E4A92DDD-B806-4B9B-ABE0-EBF5C22B4C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4296" r="4545" b="4296"/>
          <a:stretch/>
        </p:blipFill>
        <p:spPr>
          <a:xfrm>
            <a:off x="0" y="198"/>
            <a:ext cx="5759802" cy="32398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12765" y="1346496"/>
            <a:ext cx="2461276" cy="46422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lang="en-US" sz="2303" b="1" spc="-53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Transfer Learning, GANs e Deep Fakes </a:t>
            </a:r>
            <a:endParaRPr lang="id-ID" sz="2303" b="1" spc="-53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46122280-CD00-46BF-961C-70BCDEA17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84492" y="746783"/>
            <a:ext cx="1470164" cy="490055"/>
          </a:xfrm>
          <a:prstGeom prst="rect">
            <a:avLst/>
          </a:prstGeom>
        </p:spPr>
      </p:pic>
      <p:sp>
        <p:nvSpPr>
          <p:cNvPr id="19" name="Rectangle 2">
            <a:extLst>
              <a:ext uri="{FF2B5EF4-FFF2-40B4-BE49-F238E27FC236}">
                <a16:creationId xmlns:a16="http://schemas.microsoft.com/office/drawing/2014/main" id="{70950991-90F2-453D-8463-F5F7ABB17E77}"/>
              </a:ext>
            </a:extLst>
          </p:cNvPr>
          <p:cNvSpPr/>
          <p:nvPr/>
        </p:nvSpPr>
        <p:spPr>
          <a:xfrm>
            <a:off x="2036867" y="2101717"/>
            <a:ext cx="1638465" cy="46422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lang="en-US" sz="1134" b="1" spc="-53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José Ahirton Lopes</a:t>
            </a:r>
          </a:p>
          <a:p>
            <a:pPr algn="ctr"/>
            <a:r>
              <a:rPr lang="en-US" sz="1134" b="1" spc="-53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Magna </a:t>
            </a:r>
            <a:r>
              <a:rPr lang="en-US" sz="1134" b="1" spc="-53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Sistemas</a:t>
            </a:r>
            <a:endParaRPr lang="id-ID" sz="1134" b="1" spc="-53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378131"/>
      </p:ext>
    </p:extLst>
  </p:cSld>
  <p:clrMapOvr>
    <a:masterClrMapping/>
  </p:clrMapOvr>
  <p:transition spd="slow">
    <p:cover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37B90E4-87A2-D540-B229-8C1F6FF33D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en-US" dirty="0">
                <a:solidFill>
                  <a:schemeClr val="bg2">
                    <a:lumMod val="50000"/>
                  </a:schemeClr>
                </a:solidFill>
              </a:rPr>
              <a:t>Classificação de Imagens</a:t>
            </a:r>
            <a:endParaRPr lang="en-US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5909" y="742514"/>
            <a:ext cx="3879105" cy="233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98633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37B90E4-87A2-D540-B229-8C1F6FF33D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en-US" dirty="0">
                <a:solidFill>
                  <a:schemeClr val="bg2">
                    <a:lumMod val="50000"/>
                  </a:schemeClr>
                </a:solidFill>
              </a:rPr>
              <a:t>Classificação de Imagens</a:t>
            </a:r>
            <a:endParaRPr lang="en-US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0905" y="776265"/>
            <a:ext cx="4113111" cy="2173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98633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37B90E4-87A2-D540-B229-8C1F6FF33D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en-US" dirty="0">
                <a:solidFill>
                  <a:schemeClr val="bg2">
                    <a:lumMod val="50000"/>
                  </a:schemeClr>
                </a:solidFill>
              </a:rPr>
              <a:t>Classificação de Câncer</a:t>
            </a:r>
            <a:endParaRPr lang="en-US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Picture 3" descr="germany.jpe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2171" y="1239784"/>
            <a:ext cx="553515" cy="47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netherlands.jpe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2171" y="2132308"/>
            <a:ext cx="553515" cy="47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 descr="latex-image-1.pd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74690" y="1254784"/>
            <a:ext cx="1350036" cy="252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 descr="latex-image-1.pdf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74690" y="2186309"/>
            <a:ext cx="1740047" cy="252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28"/>
          <p:cNvSpPr txBox="1">
            <a:spLocks noChangeArrowheads="1"/>
          </p:cNvSpPr>
          <p:nvPr/>
        </p:nvSpPr>
        <p:spPr bwMode="auto">
          <a:xfrm>
            <a:off x="2136076" y="954560"/>
            <a:ext cx="54826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dirty="0">
                <a:latin typeface="Georgia" charset="0"/>
              </a:rPr>
              <a:t>Age</a:t>
            </a:r>
          </a:p>
        </p:txBody>
      </p:sp>
      <p:sp>
        <p:nvSpPr>
          <p:cNvPr id="9" name="TextBox 29"/>
          <p:cNvSpPr txBox="1">
            <a:spLocks noChangeArrowheads="1"/>
          </p:cNvSpPr>
          <p:nvPr/>
        </p:nvSpPr>
        <p:spPr bwMode="auto">
          <a:xfrm>
            <a:off x="2505090" y="974263"/>
            <a:ext cx="83551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latin typeface="Georgia" charset="0"/>
              </a:rPr>
              <a:t>Smoking </a:t>
            </a:r>
          </a:p>
        </p:txBody>
      </p:sp>
      <p:sp>
        <p:nvSpPr>
          <p:cNvPr id="10" name="TextBox 30"/>
          <p:cNvSpPr txBox="1">
            <a:spLocks noChangeArrowheads="1"/>
          </p:cNvSpPr>
          <p:nvPr/>
        </p:nvSpPr>
        <p:spPr bwMode="auto">
          <a:xfrm>
            <a:off x="2114857" y="1900279"/>
            <a:ext cx="54826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900" dirty="0">
                <a:latin typeface="Georgia" charset="0"/>
              </a:rPr>
              <a:t>Age</a:t>
            </a:r>
          </a:p>
        </p:txBody>
      </p:sp>
      <p:sp>
        <p:nvSpPr>
          <p:cNvPr id="11" name="TextBox 31"/>
          <p:cNvSpPr txBox="1">
            <a:spLocks noChangeArrowheads="1"/>
          </p:cNvSpPr>
          <p:nvPr/>
        </p:nvSpPr>
        <p:spPr bwMode="auto">
          <a:xfrm>
            <a:off x="2444713" y="1900847"/>
            <a:ext cx="54826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900" dirty="0">
                <a:latin typeface="Georgia" charset="0"/>
              </a:rPr>
              <a:t>Height</a:t>
            </a:r>
          </a:p>
        </p:txBody>
      </p:sp>
      <p:sp>
        <p:nvSpPr>
          <p:cNvPr id="12" name="TextBox 32"/>
          <p:cNvSpPr txBox="1">
            <a:spLocks noChangeArrowheads="1"/>
          </p:cNvSpPr>
          <p:nvPr/>
        </p:nvSpPr>
        <p:spPr bwMode="auto">
          <a:xfrm>
            <a:off x="2890033" y="1898468"/>
            <a:ext cx="78551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900" dirty="0">
                <a:latin typeface="Georgia" charset="0"/>
              </a:rPr>
              <a:t>Smoking</a:t>
            </a:r>
          </a:p>
        </p:txBody>
      </p:sp>
      <p:pic>
        <p:nvPicPr>
          <p:cNvPr id="13" name="Picture 33" descr="latex-image-1.pdf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70421" y="1015528"/>
            <a:ext cx="606016" cy="222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4" descr="latex-image-1.pdf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83171" y="1914802"/>
            <a:ext cx="612017" cy="222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5" descr="latex-image-1.pdf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892259" y="1417537"/>
            <a:ext cx="987027" cy="540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ight Arrow 36"/>
          <p:cNvSpPr/>
          <p:nvPr/>
        </p:nvSpPr>
        <p:spPr>
          <a:xfrm>
            <a:off x="3250988" y="1518791"/>
            <a:ext cx="504913" cy="3480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63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37B90E4-87A2-D540-B229-8C1F6FF33D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en-US" dirty="0">
                <a:solidFill>
                  <a:schemeClr val="bg2">
                    <a:lumMod val="50000"/>
                  </a:schemeClr>
                </a:solidFill>
              </a:rPr>
              <a:t>Classificação de Câncer</a:t>
            </a:r>
            <a:endParaRPr lang="en-US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7" name="Picture 3" descr="germany.jpe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2171" y="1239784"/>
            <a:ext cx="553515" cy="47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4" descr="netherlands.jpe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2171" y="2132308"/>
            <a:ext cx="553515" cy="47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5" descr="latex-image-1.pd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74690" y="1254784"/>
            <a:ext cx="1350036" cy="252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6" descr="latex-image-1.pdf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74690" y="2186309"/>
            <a:ext cx="1740047" cy="252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7" descr="latex-image-1.pdf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70421" y="1015528"/>
            <a:ext cx="606016" cy="222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8" descr="latex-image-1.pdf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83171" y="1914802"/>
            <a:ext cx="612017" cy="222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Up Arrow 11"/>
          <p:cNvSpPr/>
          <p:nvPr/>
        </p:nvSpPr>
        <p:spPr>
          <a:xfrm rot="2772884">
            <a:off x="3646699" y="1289349"/>
            <a:ext cx="365879" cy="520322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4" name="Picture 12" descr="latex-image-1.pdf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18946270">
            <a:off x="3984505" y="927775"/>
            <a:ext cx="816022" cy="204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TextBox 9"/>
          <p:cNvSpPr txBox="1">
            <a:spLocks noChangeArrowheads="1"/>
          </p:cNvSpPr>
          <p:nvPr/>
        </p:nvSpPr>
        <p:spPr bwMode="auto">
          <a:xfrm rot="18879164">
            <a:off x="2954751" y="537883"/>
            <a:ext cx="1304618" cy="90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50" b="1" dirty="0" err="1">
                <a:latin typeface="Georgia" charset="0"/>
              </a:rPr>
              <a:t>Tarefa</a:t>
            </a:r>
            <a:r>
              <a:rPr lang="en-US" sz="1050" b="1" dirty="0">
                <a:latin typeface="Georgia" charset="0"/>
              </a:rPr>
              <a:t> de </a:t>
            </a:r>
            <a:r>
              <a:rPr lang="en-US" sz="1050" b="1" dirty="0" err="1">
                <a:latin typeface="Georgia" charset="0"/>
              </a:rPr>
              <a:t>Origem</a:t>
            </a:r>
            <a:r>
              <a:rPr lang="en-US" sz="1050" b="1" dirty="0">
                <a:latin typeface="Georgia" charset="0"/>
              </a:rPr>
              <a:t>:</a:t>
            </a:r>
            <a:r>
              <a:rPr lang="en-US" sz="1050" dirty="0">
                <a:latin typeface="Georgia" charset="0"/>
              </a:rPr>
              <a:t> </a:t>
            </a:r>
            <a:r>
              <a:rPr lang="en-US" sz="1050" dirty="0" err="1">
                <a:latin typeface="Georgia" charset="0"/>
              </a:rPr>
              <a:t>Classificar</a:t>
            </a:r>
            <a:r>
              <a:rPr lang="en-US" sz="1050" dirty="0">
                <a:latin typeface="Georgia" charset="0"/>
              </a:rPr>
              <a:t> </a:t>
            </a:r>
            <a:r>
              <a:rPr lang="en-US" sz="1050" dirty="0" err="1">
                <a:latin typeface="Georgia" charset="0"/>
              </a:rPr>
              <a:t>em</a:t>
            </a:r>
            <a:r>
              <a:rPr lang="en-US" sz="1050" dirty="0">
                <a:latin typeface="Georgia" charset="0"/>
              </a:rPr>
              <a:t> cancer / </a:t>
            </a:r>
            <a:r>
              <a:rPr lang="en-US" sz="1050" dirty="0" err="1">
                <a:latin typeface="Georgia" charset="0"/>
              </a:rPr>
              <a:t>não</a:t>
            </a:r>
            <a:r>
              <a:rPr lang="en-US" sz="1050" dirty="0">
                <a:latin typeface="Georgia" charset="0"/>
              </a:rPr>
              <a:t> </a:t>
            </a:r>
            <a:r>
              <a:rPr lang="en-US" sz="1050" dirty="0" err="1">
                <a:latin typeface="Georgia" charset="0"/>
              </a:rPr>
              <a:t>câncer</a:t>
            </a:r>
            <a:endParaRPr lang="en-US" sz="1050" dirty="0">
              <a:latin typeface="Georgia" charset="0"/>
            </a:endParaRPr>
          </a:p>
        </p:txBody>
      </p:sp>
      <p:sp>
        <p:nvSpPr>
          <p:cNvPr id="26" name="TextBox 10"/>
          <p:cNvSpPr txBox="1">
            <a:spLocks noChangeArrowheads="1"/>
          </p:cNvSpPr>
          <p:nvPr/>
        </p:nvSpPr>
        <p:spPr bwMode="auto">
          <a:xfrm rot="18788752">
            <a:off x="3729980" y="1629363"/>
            <a:ext cx="1407788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100" b="1" dirty="0" err="1">
                <a:latin typeface="Georgia" charset="0"/>
              </a:rPr>
              <a:t>Tarefa</a:t>
            </a:r>
            <a:r>
              <a:rPr lang="en-US" sz="1100" b="1" dirty="0">
                <a:latin typeface="Georgia" charset="0"/>
              </a:rPr>
              <a:t> </a:t>
            </a:r>
            <a:r>
              <a:rPr lang="en-US" sz="1100" b="1" dirty="0" err="1">
                <a:latin typeface="Georgia" charset="0"/>
              </a:rPr>
              <a:t>Alvo</a:t>
            </a:r>
            <a:r>
              <a:rPr lang="en-US" sz="1100" b="1" dirty="0">
                <a:latin typeface="Georgia" charset="0"/>
              </a:rPr>
              <a:t>:</a:t>
            </a:r>
            <a:r>
              <a:rPr lang="en-US" sz="1100" dirty="0">
                <a:latin typeface="Georgia" charset="0"/>
              </a:rPr>
              <a:t> </a:t>
            </a:r>
            <a:r>
              <a:rPr lang="en-US" sz="1100" dirty="0" err="1">
                <a:latin typeface="Georgia" charset="0"/>
              </a:rPr>
              <a:t>Classificar</a:t>
            </a:r>
            <a:r>
              <a:rPr lang="en-US" sz="1100" dirty="0">
                <a:latin typeface="Georgia" charset="0"/>
              </a:rPr>
              <a:t> </a:t>
            </a:r>
            <a:r>
              <a:rPr lang="en-US" sz="1100" dirty="0" err="1">
                <a:latin typeface="Georgia" charset="0"/>
              </a:rPr>
              <a:t>em</a:t>
            </a:r>
            <a:r>
              <a:rPr lang="en-US" sz="1100" dirty="0">
                <a:latin typeface="Georgia" charset="0"/>
              </a:rPr>
              <a:t> cancer de </a:t>
            </a:r>
            <a:r>
              <a:rPr lang="en-US" sz="1100" dirty="0" err="1">
                <a:latin typeface="Georgia" charset="0"/>
              </a:rPr>
              <a:t>níveis</a:t>
            </a:r>
            <a:r>
              <a:rPr lang="en-US" sz="1100" dirty="0">
                <a:latin typeface="Georgia" charset="0"/>
              </a:rPr>
              <a:t> 1, 2 e 3</a:t>
            </a:r>
          </a:p>
        </p:txBody>
      </p:sp>
    </p:spTree>
    <p:extLst>
      <p:ext uri="{BB962C8B-B14F-4D97-AF65-F5344CB8AC3E}">
        <p14:creationId xmlns:p14="http://schemas.microsoft.com/office/powerpoint/2010/main" val="89863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2C65853C-8219-3648-8EF6-CF7F56F965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498" y="129754"/>
            <a:ext cx="4116474" cy="402011"/>
          </a:xfrm>
        </p:spPr>
        <p:txBody>
          <a:bodyPr/>
          <a:lstStyle/>
          <a:p>
            <a:r>
              <a:rPr lang="pt-BR" altLang="en-US" dirty="0">
                <a:solidFill>
                  <a:schemeClr val="bg2">
                    <a:lumMod val="50000"/>
                  </a:schemeClr>
                </a:solidFill>
              </a:rPr>
              <a:t>Aprendizagem Tradicional vs. </a:t>
            </a:r>
            <a:br>
              <a:rPr lang="pt-BR" altLang="en-US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pt-BR" altLang="en-US" dirty="0" err="1">
                <a:solidFill>
                  <a:schemeClr val="bg2">
                    <a:lumMod val="50000"/>
                  </a:schemeClr>
                </a:solidFill>
              </a:rPr>
              <a:t>Transfer</a:t>
            </a:r>
            <a:r>
              <a:rPr lang="pt-BR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altLang="en-US" dirty="0" err="1">
                <a:solidFill>
                  <a:schemeClr val="bg2">
                    <a:lumMod val="50000"/>
                  </a:schemeClr>
                </a:solidFill>
              </a:rPr>
              <a:t>Learning</a:t>
            </a:r>
            <a:endParaRPr lang="en-US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4656" y="843768"/>
            <a:ext cx="4072610" cy="1962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41765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0A96E466-B6FF-3643-AF42-B8CD98FD8D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5673" y="129754"/>
            <a:ext cx="3888105" cy="402011"/>
          </a:xfrm>
        </p:spPr>
        <p:txBody>
          <a:bodyPr/>
          <a:lstStyle/>
          <a:p>
            <a:r>
              <a:rPr lang="pt-BR" altLang="en-US" dirty="0">
                <a:solidFill>
                  <a:schemeClr val="bg2">
                    <a:lumMod val="50000"/>
                  </a:schemeClr>
                </a:solidFill>
              </a:rPr>
              <a:t>Definição em </a:t>
            </a:r>
            <a:r>
              <a:rPr lang="pt-BR" altLang="en-US" dirty="0" err="1">
                <a:solidFill>
                  <a:schemeClr val="bg2">
                    <a:lumMod val="50000"/>
                  </a:schemeClr>
                </a:solidFill>
              </a:rPr>
              <a:t>Transfer</a:t>
            </a:r>
            <a:r>
              <a:rPr lang="pt-BR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altLang="en-US" dirty="0" err="1">
                <a:solidFill>
                  <a:schemeClr val="bg2">
                    <a:lumMod val="50000"/>
                  </a:schemeClr>
                </a:solidFill>
              </a:rPr>
              <a:t>Learning</a:t>
            </a:r>
            <a:endParaRPr lang="en-US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3705777D-C4EA-244A-83F3-EC82A85AC5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6422" y="599267"/>
            <a:ext cx="3946607" cy="248331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altLang="en-US" dirty="0"/>
              <a:t>Dado um domínio de origem e tarefa de aprendizado de origem, um domínio de destino e uma tarefa de aprendizado de destino, transferência de aprendizagem visa ajudar a melhorar a aprendizagem do alvo via função preditiva usando o conhecimento de origem, onde:</a:t>
            </a:r>
          </a:p>
          <a:p>
            <a:pPr>
              <a:lnSpc>
                <a:spcPct val="90000"/>
              </a:lnSpc>
            </a:pPr>
            <a:r>
              <a:rPr lang="pt-BR" altLang="en-US" dirty="0"/>
              <a:t>O domínio de origem não é igual ao domínio de destino:</a:t>
            </a:r>
          </a:p>
          <a:p>
            <a:pPr>
              <a:lnSpc>
                <a:spcPct val="90000"/>
              </a:lnSpc>
            </a:pPr>
            <a:endParaRPr lang="pt-BR" altLang="en-US" dirty="0"/>
          </a:p>
          <a:p>
            <a:pPr>
              <a:lnSpc>
                <a:spcPct val="90000"/>
              </a:lnSpc>
            </a:pPr>
            <a:endParaRPr lang="pt-BR" altLang="en-US" dirty="0"/>
          </a:p>
          <a:p>
            <a:pPr>
              <a:lnSpc>
                <a:spcPct val="90000"/>
              </a:lnSpc>
            </a:pPr>
            <a:r>
              <a:rPr lang="pt-BR" altLang="en-US" dirty="0"/>
              <a:t>A tarefa de origem não é igual à tarefa de destino:</a:t>
            </a:r>
          </a:p>
          <a:p>
            <a:pPr>
              <a:lnSpc>
                <a:spcPct val="90000"/>
              </a:lnSpc>
            </a:pPr>
            <a:endParaRPr lang="en-US" altLang="en-US" sz="1323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05956" y="1890053"/>
            <a:ext cx="1084529" cy="405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07209" y="2733832"/>
            <a:ext cx="855023" cy="351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3135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0A96E466-B6FF-3643-AF42-B8CD98FD8D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5673" y="129754"/>
            <a:ext cx="3888105" cy="402011"/>
          </a:xfrm>
        </p:spPr>
        <p:txBody>
          <a:bodyPr/>
          <a:lstStyle/>
          <a:p>
            <a:r>
              <a:rPr lang="pt-BR" altLang="en-US" dirty="0">
                <a:solidFill>
                  <a:schemeClr val="bg2">
                    <a:lumMod val="50000"/>
                  </a:schemeClr>
                </a:solidFill>
              </a:rPr>
              <a:t>Então ...</a:t>
            </a:r>
            <a:endParaRPr lang="en-US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3705777D-C4EA-244A-83F3-EC82A85AC5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6422" y="599267"/>
            <a:ext cx="3946607" cy="2483317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pt-BR" altLang="en-US" dirty="0"/>
          </a:p>
          <a:p>
            <a:pPr>
              <a:lnSpc>
                <a:spcPct val="90000"/>
              </a:lnSpc>
            </a:pPr>
            <a:r>
              <a:rPr lang="pt-BR" altLang="en-US" dirty="0"/>
              <a:t>Diferenças de domínio:</a:t>
            </a:r>
          </a:p>
          <a:p>
            <a:pPr>
              <a:lnSpc>
                <a:spcPct val="90000"/>
              </a:lnSpc>
            </a:pPr>
            <a:endParaRPr lang="pt-BR" altLang="en-US" dirty="0"/>
          </a:p>
          <a:p>
            <a:pPr>
              <a:lnSpc>
                <a:spcPct val="90000"/>
              </a:lnSpc>
            </a:pPr>
            <a:endParaRPr lang="pt-BR" altLang="en-US" dirty="0"/>
          </a:p>
          <a:p>
            <a:pPr>
              <a:lnSpc>
                <a:spcPct val="90000"/>
              </a:lnSpc>
            </a:pPr>
            <a:endParaRPr lang="pt-BR" altLang="en-US" dirty="0"/>
          </a:p>
          <a:p>
            <a:pPr>
              <a:lnSpc>
                <a:spcPct val="90000"/>
              </a:lnSpc>
            </a:pPr>
            <a:r>
              <a:rPr lang="pt-BR" altLang="en-US" dirty="0"/>
              <a:t>Diferenças de tarefas:</a:t>
            </a:r>
          </a:p>
          <a:p>
            <a:pPr>
              <a:lnSpc>
                <a:spcPct val="90000"/>
              </a:lnSpc>
            </a:pPr>
            <a:endParaRPr lang="en-US" altLang="en-US" sz="1323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25919" y="1248782"/>
            <a:ext cx="3375091" cy="571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2158" y="2463823"/>
            <a:ext cx="3946607" cy="607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3135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CCF80C5C-C7A3-8A4C-BB5B-3F06A6EFD8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 err="1">
                <a:solidFill>
                  <a:schemeClr val="bg2">
                    <a:lumMod val="50000"/>
                  </a:schemeClr>
                </a:solidFill>
              </a:rPr>
              <a:t>Questões</a:t>
            </a:r>
            <a:r>
              <a:rPr lang="en-GB" altLang="en-US" dirty="0">
                <a:solidFill>
                  <a:schemeClr val="bg2">
                    <a:lumMod val="50000"/>
                  </a:schemeClr>
                </a:solidFill>
              </a:rPr>
              <a:t> a se </a:t>
            </a:r>
            <a:r>
              <a:rPr lang="en-GB" altLang="en-US" dirty="0" err="1">
                <a:solidFill>
                  <a:schemeClr val="bg2">
                    <a:lumMod val="50000"/>
                  </a:schemeClr>
                </a:solidFill>
              </a:rPr>
              <a:t>considerar</a:t>
            </a:r>
            <a:endParaRPr lang="en-US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67B5D93-26DE-DA4A-B01A-1032BB2E86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498" y="769533"/>
            <a:ext cx="4082454" cy="2319580"/>
          </a:xfrm>
        </p:spPr>
        <p:txBody>
          <a:bodyPr/>
          <a:lstStyle/>
          <a:p>
            <a:pPr marL="288036" indent="-288036"/>
            <a:r>
              <a:rPr lang="pt-BR" altLang="en-US" dirty="0"/>
              <a:t>O que transferir</a:t>
            </a:r>
          </a:p>
          <a:p>
            <a:pPr marL="417802" lvl="1" indent="-288036"/>
            <a:r>
              <a:rPr lang="pt-BR" altLang="en-US" dirty="0"/>
              <a:t>Instâncias? Modelos? Características?</a:t>
            </a:r>
          </a:p>
          <a:p>
            <a:pPr marL="288036" indent="-288036"/>
            <a:r>
              <a:rPr lang="pt-BR" altLang="en-US" dirty="0"/>
              <a:t>Como transferir</a:t>
            </a:r>
          </a:p>
          <a:p>
            <a:pPr marL="547568" lvl="2" indent="-288036"/>
            <a:r>
              <a:rPr lang="pt-BR" altLang="en-US" dirty="0"/>
              <a:t>Instâncias de peso;</a:t>
            </a:r>
          </a:p>
          <a:p>
            <a:pPr marL="547568" lvl="2" indent="-288036"/>
            <a:r>
              <a:rPr lang="pt-BR" altLang="en-US" dirty="0"/>
              <a:t>Unificação de recursos;</a:t>
            </a:r>
          </a:p>
          <a:p>
            <a:pPr marL="547568" lvl="2" indent="-288036"/>
            <a:r>
              <a:rPr lang="pt-BR" altLang="en-US" dirty="0"/>
              <a:t>Mapeamento de modelos.</a:t>
            </a:r>
          </a:p>
          <a:p>
            <a:pPr marL="288036" indent="-288036"/>
            <a:r>
              <a:rPr lang="pt-BR" altLang="en-US" dirty="0"/>
              <a:t>Quando transferir e em quais situações?</a:t>
            </a:r>
          </a:p>
          <a:p>
            <a:pPr marL="417802" lvl="1" indent="-288036"/>
            <a:r>
              <a:rPr lang="pt-BR" altLang="en-US" dirty="0"/>
              <a:t>Mais rápido transferir ou </a:t>
            </a:r>
            <a:r>
              <a:rPr lang="pt-BR" altLang="en-US" dirty="0" err="1"/>
              <a:t>retreinar</a:t>
            </a:r>
            <a:r>
              <a:rPr lang="pt-BR" alt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95550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A519F1F9-CA3B-514C-855E-C4BD5A2335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 err="1">
                <a:solidFill>
                  <a:schemeClr val="bg2">
                    <a:lumMod val="50000"/>
                  </a:schemeClr>
                </a:solidFill>
              </a:rPr>
              <a:t>Diferentes</a:t>
            </a:r>
            <a:r>
              <a:rPr lang="en-GB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GB" altLang="en-US" dirty="0" err="1">
                <a:solidFill>
                  <a:schemeClr val="bg2">
                    <a:lumMod val="50000"/>
                  </a:schemeClr>
                </a:solidFill>
              </a:rPr>
              <a:t>Distribuições</a:t>
            </a:r>
            <a:endParaRPr lang="en-US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D4B708C3-1D45-E848-93E9-0FB7123AB7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498" y="633451"/>
            <a:ext cx="4082454" cy="231958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pt-BR" altLang="en-US" sz="1323" dirty="0"/>
          </a:p>
          <a:p>
            <a:pPr>
              <a:lnSpc>
                <a:spcPct val="90000"/>
              </a:lnSpc>
            </a:pPr>
            <a:r>
              <a:rPr lang="pt-BR" altLang="en-US" sz="1323" dirty="0"/>
              <a:t>Exemplo: classificação de documentos da </a:t>
            </a:r>
            <a:r>
              <a:rPr lang="pt-BR" altLang="en-US" sz="1323" i="1" dirty="0"/>
              <a:t>web</a:t>
            </a:r>
            <a:r>
              <a:rPr lang="pt-BR" altLang="en-US" sz="1323" dirty="0"/>
              <a:t> em importantes ou não:</a:t>
            </a:r>
          </a:p>
          <a:p>
            <a:pPr lvl="1">
              <a:lnSpc>
                <a:spcPct val="90000"/>
              </a:lnSpc>
            </a:pPr>
            <a:r>
              <a:rPr lang="pt-BR" altLang="en-US" dirty="0"/>
              <a:t>Documentos em diferentes domínios possuem o mesmo espaço de recurso. A partir de </a:t>
            </a:r>
            <a:r>
              <a:rPr lang="pt-BR" altLang="en-US" i="1" dirty="0"/>
              <a:t>bag </a:t>
            </a:r>
            <a:r>
              <a:rPr lang="pt-BR" altLang="en-US" i="1" dirty="0" err="1"/>
              <a:t>of</a:t>
            </a:r>
            <a:r>
              <a:rPr lang="pt-BR" altLang="en-US" i="1" dirty="0"/>
              <a:t> </a:t>
            </a:r>
            <a:r>
              <a:rPr lang="pt-BR" altLang="en-US" i="1" dirty="0" err="1"/>
              <a:t>words</a:t>
            </a:r>
            <a:r>
              <a:rPr lang="pt-BR" altLang="en-US" dirty="0"/>
              <a:t> pode-se verificar a frequência de cada termo;</a:t>
            </a:r>
          </a:p>
          <a:p>
            <a:pPr lvl="1">
              <a:lnSpc>
                <a:spcPct val="90000"/>
              </a:lnSpc>
            </a:pPr>
            <a:r>
              <a:rPr lang="pt-BR" altLang="en-US" dirty="0"/>
              <a:t>No entanto, as palavras têm diferentes freqüências em domínios diferentes;</a:t>
            </a:r>
          </a:p>
          <a:p>
            <a:pPr lvl="1">
              <a:lnSpc>
                <a:spcPct val="90000"/>
              </a:lnSpc>
            </a:pPr>
            <a:r>
              <a:rPr lang="pt-BR" altLang="en-US" dirty="0"/>
              <a:t>A distribuição de recursos é diferente.</a:t>
            </a:r>
          </a:p>
          <a:p>
            <a:pPr lvl="1">
              <a:lnSpc>
                <a:spcPct val="90000"/>
              </a:lnSpc>
            </a:pPr>
            <a:endParaRPr lang="pt-BR" altLang="en-US" dirty="0"/>
          </a:p>
          <a:p>
            <a:pPr>
              <a:lnSpc>
                <a:spcPct val="90000"/>
              </a:lnSpc>
            </a:pPr>
            <a:r>
              <a:rPr lang="pt-BR" altLang="en-US" sz="1323" dirty="0"/>
              <a:t>Então se modificam as instâncias.</a:t>
            </a:r>
            <a:endParaRPr lang="en-US" altLang="en-US" sz="1323" dirty="0"/>
          </a:p>
        </p:txBody>
      </p:sp>
    </p:spTree>
    <p:extLst>
      <p:ext uri="{BB962C8B-B14F-4D97-AF65-F5344CB8AC3E}">
        <p14:creationId xmlns:p14="http://schemas.microsoft.com/office/powerpoint/2010/main" val="317362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935E565A-06AE-EA48-9C4C-6B18664A6B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5673" y="129754"/>
            <a:ext cx="3888105" cy="435762"/>
          </a:xfrm>
        </p:spPr>
        <p:txBody>
          <a:bodyPr/>
          <a:lstStyle/>
          <a:p>
            <a:r>
              <a:rPr lang="en-US" altLang="en-US" dirty="0" err="1">
                <a:solidFill>
                  <a:schemeClr val="bg2">
                    <a:lumMod val="50000"/>
                  </a:schemeClr>
                </a:solidFill>
              </a:rPr>
              <a:t>Transferência</a:t>
            </a:r>
            <a:r>
              <a:rPr lang="en-US" altLang="en-US" dirty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en-US" altLang="en-US" dirty="0" err="1">
                <a:solidFill>
                  <a:schemeClr val="bg2">
                    <a:lumMod val="50000"/>
                  </a:schemeClr>
                </a:solidFill>
              </a:rPr>
              <a:t>Atributos</a:t>
            </a:r>
            <a:endParaRPr lang="en-GB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2DF2B58D-CFA7-E349-9F48-9A56796138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2158" y="810016"/>
            <a:ext cx="3888105" cy="2138308"/>
          </a:xfrm>
        </p:spPr>
        <p:txBody>
          <a:bodyPr/>
          <a:lstStyle/>
          <a:p>
            <a:pPr>
              <a:lnSpc>
                <a:spcPct val="90000"/>
              </a:lnSpc>
              <a:buClr>
                <a:srgbClr val="727CA3"/>
              </a:buClr>
              <a:tabLst>
                <a:tab pos="159770" algn="l"/>
                <a:tab pos="209276" algn="l"/>
                <a:tab pos="421553" algn="l"/>
                <a:tab pos="633829" algn="l"/>
                <a:tab pos="846106" algn="l"/>
                <a:tab pos="1058383" algn="l"/>
                <a:tab pos="1270659" algn="l"/>
                <a:tab pos="1482936" algn="l"/>
                <a:tab pos="1695212" algn="l"/>
                <a:tab pos="1907489" algn="l"/>
                <a:tab pos="2119765" algn="l"/>
                <a:tab pos="2332042" algn="l"/>
                <a:tab pos="2544318" algn="l"/>
                <a:tab pos="2756595" algn="l"/>
                <a:tab pos="2968871" algn="l"/>
                <a:tab pos="3181148" algn="l"/>
                <a:tab pos="3393424" algn="l"/>
                <a:tab pos="3605701" algn="l"/>
                <a:tab pos="3817977" algn="l"/>
                <a:tab pos="4030254" algn="l"/>
                <a:tab pos="4242530" algn="l"/>
              </a:tabLst>
            </a:pPr>
            <a:r>
              <a:rPr lang="pt-BR" altLang="en-US" dirty="0"/>
              <a:t>Muitos métodos:</a:t>
            </a:r>
          </a:p>
          <a:p>
            <a:pPr lvl="1">
              <a:lnSpc>
                <a:spcPct val="90000"/>
              </a:lnSpc>
              <a:buClr>
                <a:srgbClr val="727CA3"/>
              </a:buClr>
              <a:tabLst>
                <a:tab pos="159770" algn="l"/>
                <a:tab pos="209276" algn="l"/>
                <a:tab pos="421553" algn="l"/>
                <a:tab pos="633829" algn="l"/>
                <a:tab pos="846106" algn="l"/>
                <a:tab pos="1058383" algn="l"/>
                <a:tab pos="1270659" algn="l"/>
                <a:tab pos="1482936" algn="l"/>
                <a:tab pos="1695212" algn="l"/>
                <a:tab pos="1907489" algn="l"/>
                <a:tab pos="2119765" algn="l"/>
                <a:tab pos="2332042" algn="l"/>
                <a:tab pos="2544318" algn="l"/>
                <a:tab pos="2756595" algn="l"/>
                <a:tab pos="2968871" algn="l"/>
                <a:tab pos="3181148" algn="l"/>
                <a:tab pos="3393424" algn="l"/>
                <a:tab pos="3605701" algn="l"/>
                <a:tab pos="3817977" algn="l"/>
                <a:tab pos="4030254" algn="l"/>
                <a:tab pos="4242530" algn="l"/>
              </a:tabLst>
            </a:pPr>
            <a:r>
              <a:rPr lang="pt-BR" altLang="en-US" dirty="0"/>
              <a:t>Construção de recursos supervisionados;</a:t>
            </a:r>
          </a:p>
          <a:p>
            <a:pPr lvl="1">
              <a:lnSpc>
                <a:spcPct val="90000"/>
              </a:lnSpc>
              <a:buClr>
                <a:srgbClr val="727CA3"/>
              </a:buClr>
              <a:tabLst>
                <a:tab pos="159770" algn="l"/>
                <a:tab pos="209276" algn="l"/>
                <a:tab pos="421553" algn="l"/>
                <a:tab pos="633829" algn="l"/>
                <a:tab pos="846106" algn="l"/>
                <a:tab pos="1058383" algn="l"/>
                <a:tab pos="1270659" algn="l"/>
                <a:tab pos="1482936" algn="l"/>
                <a:tab pos="1695212" algn="l"/>
                <a:tab pos="1907489" algn="l"/>
                <a:tab pos="2119765" algn="l"/>
                <a:tab pos="2332042" algn="l"/>
                <a:tab pos="2544318" algn="l"/>
                <a:tab pos="2756595" algn="l"/>
                <a:tab pos="2968871" algn="l"/>
                <a:tab pos="3181148" algn="l"/>
                <a:tab pos="3393424" algn="l"/>
                <a:tab pos="3605701" algn="l"/>
                <a:tab pos="3817977" algn="l"/>
                <a:tab pos="4030254" algn="l"/>
                <a:tab pos="4242530" algn="l"/>
              </a:tabLst>
            </a:pPr>
            <a:r>
              <a:rPr lang="pt-BR" altLang="en-US" dirty="0"/>
              <a:t>Construção de recurso não supervisionado;</a:t>
            </a:r>
          </a:p>
          <a:p>
            <a:pPr lvl="1">
              <a:lnSpc>
                <a:spcPct val="90000"/>
              </a:lnSpc>
              <a:buClr>
                <a:srgbClr val="727CA3"/>
              </a:buClr>
              <a:tabLst>
                <a:tab pos="159770" algn="l"/>
                <a:tab pos="209276" algn="l"/>
                <a:tab pos="421553" algn="l"/>
                <a:tab pos="633829" algn="l"/>
                <a:tab pos="846106" algn="l"/>
                <a:tab pos="1058383" algn="l"/>
                <a:tab pos="1270659" algn="l"/>
                <a:tab pos="1482936" algn="l"/>
                <a:tab pos="1695212" algn="l"/>
                <a:tab pos="1907489" algn="l"/>
                <a:tab pos="2119765" algn="l"/>
                <a:tab pos="2332042" algn="l"/>
                <a:tab pos="2544318" algn="l"/>
                <a:tab pos="2756595" algn="l"/>
                <a:tab pos="2968871" algn="l"/>
                <a:tab pos="3181148" algn="l"/>
                <a:tab pos="3393424" algn="l"/>
                <a:tab pos="3605701" algn="l"/>
                <a:tab pos="3817977" algn="l"/>
                <a:tab pos="4030254" algn="l"/>
                <a:tab pos="4242530" algn="l"/>
              </a:tabLst>
            </a:pPr>
            <a:endParaRPr lang="pt-BR" altLang="en-US" dirty="0"/>
          </a:p>
          <a:p>
            <a:pPr>
              <a:lnSpc>
                <a:spcPct val="90000"/>
              </a:lnSpc>
              <a:buClr>
                <a:srgbClr val="727CA3"/>
              </a:buClr>
              <a:tabLst>
                <a:tab pos="159770" algn="l"/>
                <a:tab pos="209276" algn="l"/>
                <a:tab pos="421553" algn="l"/>
                <a:tab pos="633829" algn="l"/>
                <a:tab pos="846106" algn="l"/>
                <a:tab pos="1058383" algn="l"/>
                <a:tab pos="1270659" algn="l"/>
                <a:tab pos="1482936" algn="l"/>
                <a:tab pos="1695212" algn="l"/>
                <a:tab pos="1907489" algn="l"/>
                <a:tab pos="2119765" algn="l"/>
                <a:tab pos="2332042" algn="l"/>
                <a:tab pos="2544318" algn="l"/>
                <a:tab pos="2756595" algn="l"/>
                <a:tab pos="2968871" algn="l"/>
                <a:tab pos="3181148" algn="l"/>
                <a:tab pos="3393424" algn="l"/>
                <a:tab pos="3605701" algn="l"/>
                <a:tab pos="3817977" algn="l"/>
                <a:tab pos="4030254" algn="l"/>
                <a:tab pos="4242530" algn="l"/>
              </a:tabLst>
            </a:pPr>
            <a:r>
              <a:rPr lang="pt-BR" altLang="en-US" dirty="0"/>
              <a:t>Abordagem baseada em informações relacionais.</a:t>
            </a:r>
          </a:p>
          <a:p>
            <a:pPr lvl="1">
              <a:lnSpc>
                <a:spcPct val="90000"/>
              </a:lnSpc>
              <a:buClr>
                <a:srgbClr val="727CA3"/>
              </a:buClr>
              <a:tabLst>
                <a:tab pos="159770" algn="l"/>
                <a:tab pos="209276" algn="l"/>
                <a:tab pos="421553" algn="l"/>
                <a:tab pos="633829" algn="l"/>
                <a:tab pos="846106" algn="l"/>
                <a:tab pos="1058383" algn="l"/>
                <a:tab pos="1270659" algn="l"/>
                <a:tab pos="1482936" algn="l"/>
                <a:tab pos="1695212" algn="l"/>
                <a:tab pos="1907489" algn="l"/>
                <a:tab pos="2119765" algn="l"/>
                <a:tab pos="2332042" algn="l"/>
                <a:tab pos="2544318" algn="l"/>
                <a:tab pos="2756595" algn="l"/>
                <a:tab pos="2968871" algn="l"/>
                <a:tab pos="3181148" algn="l"/>
                <a:tab pos="3393424" algn="l"/>
                <a:tab pos="3605701" algn="l"/>
                <a:tab pos="3817977" algn="l"/>
                <a:tab pos="4030254" algn="l"/>
                <a:tab pos="4242530" algn="l"/>
              </a:tabLst>
            </a:pPr>
            <a:r>
              <a:rPr lang="pt-BR" altLang="en-US" dirty="0"/>
              <a:t>Suponha que algumas relações entre objetos (isto é, instâncias) são semelhantes entre domínios ou tarefas;</a:t>
            </a:r>
          </a:p>
          <a:p>
            <a:pPr lvl="1">
              <a:lnSpc>
                <a:spcPct val="90000"/>
              </a:lnSpc>
              <a:buClr>
                <a:srgbClr val="727CA3"/>
              </a:buClr>
              <a:tabLst>
                <a:tab pos="159770" algn="l"/>
                <a:tab pos="209276" algn="l"/>
                <a:tab pos="421553" algn="l"/>
                <a:tab pos="633829" algn="l"/>
                <a:tab pos="846106" algn="l"/>
                <a:tab pos="1058383" algn="l"/>
                <a:tab pos="1270659" algn="l"/>
                <a:tab pos="1482936" algn="l"/>
                <a:tab pos="1695212" algn="l"/>
                <a:tab pos="1907489" algn="l"/>
                <a:tab pos="2119765" algn="l"/>
                <a:tab pos="2332042" algn="l"/>
                <a:tab pos="2544318" algn="l"/>
                <a:tab pos="2756595" algn="l"/>
                <a:tab pos="2968871" algn="l"/>
                <a:tab pos="3181148" algn="l"/>
                <a:tab pos="3393424" algn="l"/>
                <a:tab pos="3605701" algn="l"/>
                <a:tab pos="3817977" algn="l"/>
                <a:tab pos="4030254" algn="l"/>
                <a:tab pos="4242530" algn="l"/>
              </a:tabLst>
            </a:pPr>
            <a:r>
              <a:rPr lang="pt-BR" altLang="en-US" dirty="0"/>
              <a:t>Se esses relacionamentos comuns puderem ser extraídos, eles podem ser usados para conhecimento;</a:t>
            </a:r>
          </a:p>
          <a:p>
            <a:pPr lvl="1">
              <a:lnSpc>
                <a:spcPct val="90000"/>
              </a:lnSpc>
              <a:buClr>
                <a:srgbClr val="727CA3"/>
              </a:buClr>
              <a:tabLst>
                <a:tab pos="159770" algn="l"/>
                <a:tab pos="209276" algn="l"/>
                <a:tab pos="421553" algn="l"/>
                <a:tab pos="633829" algn="l"/>
                <a:tab pos="846106" algn="l"/>
                <a:tab pos="1058383" algn="l"/>
                <a:tab pos="1270659" algn="l"/>
                <a:tab pos="1482936" algn="l"/>
                <a:tab pos="1695212" algn="l"/>
                <a:tab pos="1907489" algn="l"/>
                <a:tab pos="2119765" algn="l"/>
                <a:tab pos="2332042" algn="l"/>
                <a:tab pos="2544318" algn="l"/>
                <a:tab pos="2756595" algn="l"/>
                <a:tab pos="2968871" algn="l"/>
                <a:tab pos="3181148" algn="l"/>
                <a:tab pos="3393424" algn="l"/>
                <a:tab pos="3605701" algn="l"/>
                <a:tab pos="3817977" algn="l"/>
                <a:tab pos="4030254" algn="l"/>
                <a:tab pos="4242530" algn="l"/>
              </a:tabLst>
            </a:pPr>
            <a:r>
              <a:rPr lang="pt-BR" altLang="en-US" dirty="0"/>
              <a:t>Crie uma representação de conhecimento de segunda ordem como nossa modelo.</a:t>
            </a: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11028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1799688" y="1181279"/>
            <a:ext cx="2247763" cy="441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34" dirty="0" err="1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MSc</a:t>
            </a:r>
            <a:r>
              <a:rPr lang="pt-BR" sz="1134" dirty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. José </a:t>
            </a:r>
            <a:r>
              <a:rPr lang="pt-BR" sz="1134" dirty="0" err="1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Ahirton</a:t>
            </a:r>
            <a:r>
              <a:rPr lang="pt-BR" sz="1134" dirty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 Batista Lopes Filho</a:t>
            </a:r>
          </a:p>
        </p:txBody>
      </p:sp>
      <p:sp>
        <p:nvSpPr>
          <p:cNvPr id="8" name="Subtítulo 2"/>
          <p:cNvSpPr txBox="1">
            <a:spLocks/>
          </p:cNvSpPr>
          <p:nvPr/>
        </p:nvSpPr>
        <p:spPr bwMode="auto">
          <a:xfrm>
            <a:off x="787169" y="3048903"/>
            <a:ext cx="4252615" cy="191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3201" tIns="21601" rIns="43201" bIns="21601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F7AAAA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None/>
            </a:pPr>
            <a:r>
              <a:rPr lang="pt-BR" sz="756" dirty="0">
                <a:solidFill>
                  <a:schemeClr val="bg1"/>
                </a:solidFill>
                <a:latin typeface="+mj-lt"/>
              </a:rPr>
              <a:t>São Paulo, 15 de outubro de 2019</a:t>
            </a:r>
          </a:p>
        </p:txBody>
      </p:sp>
      <p:sp>
        <p:nvSpPr>
          <p:cNvPr id="11" name="CaixaDeTexto 5">
            <a:extLst>
              <a:ext uri="{FF2B5EF4-FFF2-40B4-BE49-F238E27FC236}">
                <a16:creationId xmlns:a16="http://schemas.microsoft.com/office/drawing/2014/main" id="{F5606860-54D4-5344-8274-A86753FBABA9}"/>
              </a:ext>
            </a:extLst>
          </p:cNvPr>
          <p:cNvSpPr txBox="1"/>
          <p:nvPr/>
        </p:nvSpPr>
        <p:spPr>
          <a:xfrm>
            <a:off x="1338797" y="286919"/>
            <a:ext cx="3169546" cy="557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12" b="1" dirty="0" err="1"/>
              <a:t>Transfer</a:t>
            </a:r>
            <a:r>
              <a:rPr lang="pt-BR" sz="1512" b="1" dirty="0"/>
              <a:t> Learning, </a:t>
            </a:r>
            <a:r>
              <a:rPr lang="pt-BR" sz="1512" b="1" dirty="0" err="1"/>
              <a:t>GANs</a:t>
            </a:r>
            <a:r>
              <a:rPr lang="pt-BR" sz="1512" b="1" dirty="0"/>
              <a:t> e </a:t>
            </a:r>
          </a:p>
          <a:p>
            <a:pPr algn="ctr"/>
            <a:r>
              <a:rPr lang="pt-BR" sz="1512" b="1" dirty="0" err="1"/>
              <a:t>Deep</a:t>
            </a:r>
            <a:r>
              <a:rPr lang="pt-BR" sz="1512" b="1" dirty="0"/>
              <a:t> </a:t>
            </a:r>
            <a:r>
              <a:rPr lang="pt-BR" sz="1512" b="1" dirty="0" err="1"/>
              <a:t>Fakes</a:t>
            </a:r>
            <a:r>
              <a:rPr lang="pt-BR" sz="1512" b="1" dirty="0"/>
              <a:t> 101</a:t>
            </a:r>
            <a:endParaRPr lang="pt-BR" sz="1512" i="1" dirty="0">
              <a:latin typeface="Calibri" pitchFamily="34" charset="0"/>
            </a:endParaRPr>
          </a:p>
        </p:txBody>
      </p:sp>
      <p:pic>
        <p:nvPicPr>
          <p:cNvPr id="14" name="Picture 2" descr="C:\Users\Jlopes\Desktop\Logos_Marca_Template (1)\Logos_Marca_Template\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0969" y="1784820"/>
            <a:ext cx="2590978" cy="950025"/>
          </a:xfrm>
          <a:prstGeom prst="rect">
            <a:avLst/>
          </a:prstGeom>
          <a:noFill/>
        </p:spPr>
      </p:pic>
      <p:pic>
        <p:nvPicPr>
          <p:cNvPr id="9" name="Gráfico 10">
            <a:extLst>
              <a:ext uri="{FF2B5EF4-FFF2-40B4-BE49-F238E27FC236}">
                <a16:creationId xmlns:a16="http://schemas.microsoft.com/office/drawing/2014/main" id="{27910CDA-07F7-644B-9159-AB52A0C8D2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43802" y="5928768"/>
            <a:ext cx="2143697" cy="714566"/>
          </a:xfrm>
          <a:prstGeom prst="rect">
            <a:avLst/>
          </a:prstGeom>
        </p:spPr>
      </p:pic>
      <p:pic>
        <p:nvPicPr>
          <p:cNvPr id="10" name="Gráfico 10">
            <a:extLst>
              <a:ext uri="{FF2B5EF4-FFF2-40B4-BE49-F238E27FC236}">
                <a16:creationId xmlns:a16="http://schemas.microsoft.com/office/drawing/2014/main" id="{476B0899-97C7-184F-94F2-D3D4361D0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96202" y="6081168"/>
            <a:ext cx="2143697" cy="71456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9485" y="-145"/>
            <a:ext cx="4464496" cy="31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1028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935E565A-06AE-EA48-9C4C-6B18664A6B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5673" y="129754"/>
            <a:ext cx="3888105" cy="435762"/>
          </a:xfrm>
        </p:spPr>
        <p:txBody>
          <a:bodyPr/>
          <a:lstStyle/>
          <a:p>
            <a:r>
              <a:rPr lang="en-US" altLang="en-US" dirty="0" err="1">
                <a:solidFill>
                  <a:schemeClr val="bg2">
                    <a:lumMod val="50000"/>
                  </a:schemeClr>
                </a:solidFill>
              </a:rPr>
              <a:t>Conclusões</a:t>
            </a:r>
            <a:endParaRPr lang="en-GB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2DF2B58D-CFA7-E349-9F48-9A56796138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673" y="667471"/>
            <a:ext cx="3888105" cy="213830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altLang="en-US" dirty="0"/>
              <a:t>Objetivo do aprendizado de transferência: </a:t>
            </a:r>
          </a:p>
          <a:p>
            <a:pPr lvl="1">
              <a:lnSpc>
                <a:spcPct val="90000"/>
              </a:lnSpc>
            </a:pPr>
            <a:r>
              <a:rPr lang="pt-BR" altLang="en-US" dirty="0"/>
              <a:t>Reutilizar o conhecimento aprendido anteriormente para ajudar a desenvolver um novo modelo de aprendizagem.</a:t>
            </a:r>
          </a:p>
          <a:p>
            <a:pPr>
              <a:lnSpc>
                <a:spcPct val="90000"/>
              </a:lnSpc>
            </a:pPr>
            <a:r>
              <a:rPr lang="pt-BR" altLang="en-US" dirty="0"/>
              <a:t>Um novo </a:t>
            </a:r>
            <a:r>
              <a:rPr lang="en-US" altLang="en-US" dirty="0"/>
              <a:t>“</a:t>
            </a:r>
            <a:r>
              <a:rPr lang="en-US" altLang="en-US" i="1" dirty="0"/>
              <a:t>base learner</a:t>
            </a:r>
            <a:r>
              <a:rPr lang="en-US" altLang="en-US" dirty="0"/>
              <a:t>” (</a:t>
            </a:r>
            <a:r>
              <a:rPr lang="en-US" altLang="en-US" dirty="0" err="1"/>
              <a:t>mecanismo</a:t>
            </a:r>
            <a:r>
              <a:rPr lang="en-US" altLang="en-US" dirty="0"/>
              <a:t> de </a:t>
            </a:r>
            <a:r>
              <a:rPr lang="en-US" altLang="en-US" dirty="0" err="1"/>
              <a:t>aprendizagem</a:t>
            </a:r>
            <a:r>
              <a:rPr lang="en-US" altLang="en-US" dirty="0"/>
              <a:t>)</a:t>
            </a:r>
            <a:r>
              <a:rPr lang="pt-BR" altLang="en-US" dirty="0"/>
              <a:t> pode ser necessário para:</a:t>
            </a:r>
          </a:p>
          <a:p>
            <a:pPr lvl="1">
              <a:lnSpc>
                <a:spcPct val="90000"/>
              </a:lnSpc>
            </a:pPr>
            <a:r>
              <a:rPr lang="pt-BR" altLang="en-US" dirty="0"/>
              <a:t>Novas instâncias;</a:t>
            </a:r>
          </a:p>
          <a:p>
            <a:pPr lvl="1">
              <a:lnSpc>
                <a:spcPct val="90000"/>
              </a:lnSpc>
            </a:pPr>
            <a:r>
              <a:rPr lang="pt-BR" altLang="en-US" dirty="0"/>
              <a:t>Características diferentes;</a:t>
            </a:r>
          </a:p>
          <a:p>
            <a:pPr lvl="1">
              <a:lnSpc>
                <a:spcPct val="90000"/>
              </a:lnSpc>
            </a:pPr>
            <a:r>
              <a:rPr lang="pt-BR" altLang="en-US" dirty="0"/>
              <a:t>Distribuição diferente dos mesmos recursos.</a:t>
            </a:r>
          </a:p>
          <a:p>
            <a:pPr>
              <a:lnSpc>
                <a:spcPct val="90000"/>
              </a:lnSpc>
            </a:pPr>
            <a:r>
              <a:rPr lang="pt-BR" altLang="en-US" dirty="0"/>
              <a:t>Uma nova tarefa:</a:t>
            </a:r>
          </a:p>
          <a:p>
            <a:pPr lvl="1">
              <a:lnSpc>
                <a:spcPct val="90000"/>
              </a:lnSpc>
            </a:pPr>
            <a:r>
              <a:rPr lang="pt-BR" altLang="en-US" dirty="0"/>
              <a:t>Com algumas semelhanças com a tarefa existente.</a:t>
            </a:r>
          </a:p>
          <a:p>
            <a:pPr>
              <a:lnSpc>
                <a:spcPct val="90000"/>
              </a:lnSpc>
            </a:pP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226174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935E565A-06AE-EA48-9C4C-6B18664A6B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5673" y="129754"/>
            <a:ext cx="3888105" cy="435762"/>
          </a:xfrm>
        </p:spPr>
        <p:txBody>
          <a:bodyPr/>
          <a:lstStyle/>
          <a:p>
            <a:r>
              <a:rPr lang="en-US" altLang="en-US" dirty="0" err="1">
                <a:solidFill>
                  <a:schemeClr val="bg2">
                    <a:lumMod val="50000"/>
                  </a:schemeClr>
                </a:solidFill>
              </a:rPr>
              <a:t>Conclusões</a:t>
            </a:r>
            <a:endParaRPr lang="en-GB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2DF2B58D-CFA7-E349-9F48-9A56796138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673" y="776265"/>
            <a:ext cx="3888105" cy="202951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altLang="en-US" dirty="0"/>
              <a:t>Podemos transferir conhecimento de:</a:t>
            </a:r>
          </a:p>
          <a:p>
            <a:pPr lvl="1">
              <a:lnSpc>
                <a:spcPct val="90000"/>
              </a:lnSpc>
            </a:pPr>
            <a:r>
              <a:rPr lang="pt-BR" altLang="en-US" dirty="0"/>
              <a:t>Instâncias;</a:t>
            </a:r>
          </a:p>
          <a:p>
            <a:pPr lvl="1">
              <a:lnSpc>
                <a:spcPct val="90000"/>
              </a:lnSpc>
            </a:pPr>
            <a:r>
              <a:rPr lang="pt-BR" altLang="en-US" dirty="0"/>
              <a:t>Características;</a:t>
            </a:r>
          </a:p>
          <a:p>
            <a:pPr lvl="1">
              <a:lnSpc>
                <a:spcPct val="90000"/>
              </a:lnSpc>
            </a:pPr>
            <a:r>
              <a:rPr lang="pt-BR" altLang="en-US" dirty="0"/>
              <a:t>Modelo.</a:t>
            </a:r>
          </a:p>
          <a:p>
            <a:pPr>
              <a:lnSpc>
                <a:spcPct val="90000"/>
              </a:lnSpc>
            </a:pPr>
            <a:r>
              <a:rPr lang="pt-BR" altLang="en-US" dirty="0"/>
              <a:t>Nem sempre vale a pena se transferir. Ainda deve haver alguma relação entre o conhecimento por trás dos dois mecanismos de aprendizagem.</a:t>
            </a:r>
          </a:p>
          <a:p>
            <a:pPr>
              <a:lnSpc>
                <a:spcPct val="90000"/>
              </a:lnSpc>
            </a:pPr>
            <a:r>
              <a:rPr lang="pt-BR" altLang="en-US" dirty="0"/>
              <a:t>Campo complexo e crescente.</a:t>
            </a: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226174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739E4C9-E7BE-9045-BA08-BA6F3C8C62B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62777" y="1075717"/>
            <a:ext cx="3633897" cy="151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07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Generative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Adversarial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Networks</a:t>
            </a:r>
          </a:p>
        </p:txBody>
      </p:sp>
      <p:pic>
        <p:nvPicPr>
          <p:cNvPr id="1026" name="Picture 2" descr="C:\Users\Jlopes\Desktop\GANS\GANS\Screen Shot 2019-07-05 at 11.16.1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9667" y="872601"/>
            <a:ext cx="4320117" cy="217623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Generative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Adversarial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Networks</a:t>
            </a:r>
          </a:p>
        </p:txBody>
      </p:sp>
      <p:pic>
        <p:nvPicPr>
          <p:cNvPr id="2051" name="Picture 3" descr="C:\Users\Jlopes\Desktop\GANS\GANS\Screen Shot 2019-07-05 at 11.15.3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9667" y="1080026"/>
            <a:ext cx="4320117" cy="158630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Generative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Adversarial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Networks</a:t>
            </a:r>
          </a:p>
        </p:txBody>
      </p:sp>
      <p:pic>
        <p:nvPicPr>
          <p:cNvPr id="3074" name="Picture 2" descr="C:\Users\Jlopes\Desktop\GANS\GANS\Screen Shot 2019-07-05 at 11.15.5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4656" y="720014"/>
            <a:ext cx="1856313" cy="1237542"/>
          </a:xfrm>
          <a:prstGeom prst="rect">
            <a:avLst/>
          </a:prstGeom>
          <a:noFill/>
        </p:spPr>
      </p:pic>
      <p:pic>
        <p:nvPicPr>
          <p:cNvPr id="3075" name="Picture 3" descr="C:\Users\Jlopes\Desktop\GANS\GANS\Screen Shot 2019-07-05 at 11.16.0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79725" y="742514"/>
            <a:ext cx="1985280" cy="1217284"/>
          </a:xfrm>
          <a:prstGeom prst="rect">
            <a:avLst/>
          </a:prstGeom>
          <a:noFill/>
        </p:spPr>
      </p:pic>
      <p:pic>
        <p:nvPicPr>
          <p:cNvPr id="3076" name="Picture 4" descr="C:\Users\Jlopes\Desktop\GANS\GANS\Screen Shot 2019-07-05 at 11.16.10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03448" y="2061691"/>
            <a:ext cx="1316295" cy="117839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Generative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Adversarial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Networks</a:t>
            </a:r>
          </a:p>
        </p:txBody>
      </p:sp>
      <p:pic>
        <p:nvPicPr>
          <p:cNvPr id="4098" name="Picture 2" descr="C:\Users\Jlopes\Desktop\GANS\GANS\Screen Shot 2019-07-05 at 11.25.1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9667" y="742514"/>
            <a:ext cx="4320117" cy="231401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Generative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Adversarial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Networks</a:t>
            </a:r>
          </a:p>
        </p:txBody>
      </p:sp>
      <p:pic>
        <p:nvPicPr>
          <p:cNvPr id="5122" name="Picture 2" descr="C:\Users\Jlopes\Desktop\GANS\GANS\Screen Shot 2019-07-05 at 11.25.2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9667" y="911270"/>
            <a:ext cx="4320117" cy="199131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Generative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Adversarial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Networks</a:t>
            </a:r>
          </a:p>
        </p:txBody>
      </p:sp>
      <p:pic>
        <p:nvPicPr>
          <p:cNvPr id="6146" name="Picture 2" descr="C:\Users\Jlopes\Desktop\GANS\GANS\Screen Shot 2019-07-05 at 11.26.4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9667" y="641261"/>
            <a:ext cx="4320117" cy="259882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B5DF09-E6AC-4D74-9C3A-CD957993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About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Me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6C60793-40A2-4AD7-B191-AE22EF0D449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1" y="676866"/>
            <a:ext cx="1232020" cy="1233371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D20A26F-A8E2-4800-A88A-1C469B9EED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714" y="676196"/>
            <a:ext cx="1232020" cy="123202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08301DD-E4E5-4A51-AF68-120407B563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275" y="1999918"/>
            <a:ext cx="1532740" cy="11360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5E50978-287F-4C93-BB6B-EEBDF47F06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236" y="1999918"/>
            <a:ext cx="1146345" cy="113608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01DF7CB-EC00-4F08-B253-65286B4137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236" y="676196"/>
            <a:ext cx="1146345" cy="123202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1" y="2019396"/>
            <a:ext cx="1232020" cy="111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406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Generative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Adversarial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Networks</a:t>
            </a:r>
          </a:p>
        </p:txBody>
      </p:sp>
      <p:pic>
        <p:nvPicPr>
          <p:cNvPr id="7170" name="Picture 2" descr="C:\Users\Jlopes\Desktop\GANS\GANS\Screen Shot 2019-07-05 at 11.27.0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9667" y="675012"/>
            <a:ext cx="4320117" cy="25650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Generative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Adversarial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Networks</a:t>
            </a:r>
          </a:p>
        </p:txBody>
      </p:sp>
      <p:pic>
        <p:nvPicPr>
          <p:cNvPr id="8194" name="Picture 2" descr="C:\Users\Jlopes\Desktop\GANS\GANS\Screen Shot 2019-07-05 at 11.27.0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5365" y="742514"/>
            <a:ext cx="4314418" cy="232882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Generative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Adversarial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Networks</a:t>
            </a:r>
          </a:p>
        </p:txBody>
      </p:sp>
      <p:pic>
        <p:nvPicPr>
          <p:cNvPr id="9218" name="Picture 2" descr="C:\Users\Jlopes\Desktop\GANS\GANS\Screen Shot 2019-07-05 at 11.27.2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0905" y="641261"/>
            <a:ext cx="2322063" cy="1572042"/>
          </a:xfrm>
          <a:prstGeom prst="rect">
            <a:avLst/>
          </a:prstGeom>
          <a:noFill/>
        </p:spPr>
      </p:pic>
      <p:pic>
        <p:nvPicPr>
          <p:cNvPr id="9219" name="Picture 3" descr="C:\Users\Jlopes\Desktop\GANS\GANS\Screen Shot 2019-07-05 at 11.27.3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42213" y="1586293"/>
            <a:ext cx="2292062" cy="154204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Generative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Adversarial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Networks</a:t>
            </a:r>
          </a:p>
        </p:txBody>
      </p:sp>
      <p:pic>
        <p:nvPicPr>
          <p:cNvPr id="10242" name="Picture 2" descr="C:\Users\Jlopes\Desktop\GANS\GANS\Screen Shot 2019-07-05 at 11.27.4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0970" y="1653795"/>
            <a:ext cx="2148058" cy="1440039"/>
          </a:xfrm>
          <a:prstGeom prst="rect">
            <a:avLst/>
          </a:prstGeom>
          <a:noFill/>
        </p:spPr>
      </p:pic>
      <p:pic>
        <p:nvPicPr>
          <p:cNvPr id="10243" name="Picture 3" descr="C:\Users\Jlopes\Desktop\GANS\GANS\Screen Shot 2019-07-05 at 11.27.4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4656" y="641261"/>
            <a:ext cx="2118057" cy="144003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Generative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Adversarial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Networks</a:t>
            </a:r>
          </a:p>
        </p:txBody>
      </p:sp>
      <p:pic>
        <p:nvPicPr>
          <p:cNvPr id="11267" name="Picture 3" descr="C:\Users\Jlopes\Desktop\GANS\GANS\Screen Shot 2019-07-05 at 11.28.0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9667" y="843768"/>
            <a:ext cx="4320117" cy="18493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Generative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Adversarial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Networks</a:t>
            </a:r>
          </a:p>
        </p:txBody>
      </p:sp>
      <p:pic>
        <p:nvPicPr>
          <p:cNvPr id="12290" name="Picture 2" descr="C:\Users\Jlopes\Desktop\GANS\GANS\Screen Shot 2019-07-05 at 11.28.1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9667" y="843767"/>
            <a:ext cx="4320117" cy="213732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Generative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Adversarial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Networks</a:t>
            </a:r>
          </a:p>
        </p:txBody>
      </p:sp>
      <p:pic>
        <p:nvPicPr>
          <p:cNvPr id="13314" name="Picture 2" descr="C:\Users\Jlopes\Desktop\GANS\GANS\Screen Shot 2019-07-05 at 11.28.2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9667" y="646975"/>
            <a:ext cx="4320117" cy="24581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Generative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Adversarial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Networks</a:t>
            </a:r>
          </a:p>
        </p:txBody>
      </p:sp>
      <p:pic>
        <p:nvPicPr>
          <p:cNvPr id="14338" name="Picture 2" descr="C:\Users\Jlopes\Desktop\GANS\GANS\Screen Shot 2019-07-05 at 11.28.2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9667" y="877519"/>
            <a:ext cx="4320117" cy="20093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Generative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Adversarial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Networks</a:t>
            </a:r>
          </a:p>
        </p:txBody>
      </p:sp>
      <p:pic>
        <p:nvPicPr>
          <p:cNvPr id="15362" name="Picture 2" descr="C:\Users\Jlopes\Desktop\GANS\GANS\Screen Shot 2019-07-05 at 11.28.4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9667" y="708763"/>
            <a:ext cx="4320117" cy="235206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Generative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Adversarial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Networks</a:t>
            </a:r>
          </a:p>
        </p:txBody>
      </p:sp>
      <p:pic>
        <p:nvPicPr>
          <p:cNvPr id="16386" name="Picture 2" descr="C:\Users\Jlopes\Desktop\GANS\GANS\Screen Shot 2019-07-05 at 11.28.5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9667" y="843768"/>
            <a:ext cx="4320116" cy="184753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Ferramentais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DEC099C3-9377-9A49-AA85-4781BEA7D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055" y="780024"/>
            <a:ext cx="2775661" cy="901496"/>
          </a:xfrm>
          <a:prstGeom prst="rect">
            <a:avLst/>
          </a:prstGeom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755663B1-FCE2-4E46-B0B8-3D4DFFA19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33" y="1316284"/>
            <a:ext cx="1336168" cy="1336168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9AB4F680-DBF4-384E-9520-37805A3BF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126" y="1893837"/>
            <a:ext cx="1405520" cy="117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298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Generative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Adversarial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Networks</a:t>
            </a:r>
          </a:p>
        </p:txBody>
      </p:sp>
      <p:pic>
        <p:nvPicPr>
          <p:cNvPr id="17410" name="Picture 2" descr="C:\Users\Jlopes\Desktop\GANS\GANS\Screen Shot 2019-07-05 at 11.29.0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9667" y="695993"/>
            <a:ext cx="4320117" cy="23925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Generative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Adversarial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Networks</a:t>
            </a:r>
          </a:p>
        </p:txBody>
      </p:sp>
      <p:pic>
        <p:nvPicPr>
          <p:cNvPr id="18434" name="Picture 2" descr="C:\Users\Jlopes\Desktop\GANS\GANS\Screen Shot 2019-07-05 at 11.29.1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9667" y="911270"/>
            <a:ext cx="4320117" cy="190477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Generative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Adversarial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Networks</a:t>
            </a:r>
          </a:p>
        </p:txBody>
      </p:sp>
      <p:pic>
        <p:nvPicPr>
          <p:cNvPr id="19458" name="Picture 2" descr="C:\Users\Jlopes\Desktop\GANS\GANS\Screen Shot 2019-07-05 at 11.29.3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9667" y="810017"/>
            <a:ext cx="4320117" cy="221319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739E4C9-E7BE-9045-BA08-BA6F3C8C62B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62777" y="1075717"/>
            <a:ext cx="3633897" cy="1511701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921106" y="769533"/>
            <a:ext cx="3917238" cy="1882785"/>
          </a:xfrm>
        </p:spPr>
        <p:txBody>
          <a:bodyPr/>
          <a:lstStyle/>
          <a:p>
            <a:pPr marL="0" indent="0">
              <a:buNone/>
            </a:pPr>
            <a:r>
              <a:rPr lang="pt-BR" sz="2268" i="1" dirty="0">
                <a:solidFill>
                  <a:schemeClr val="accent5"/>
                </a:solidFill>
                <a:cs typeface="Calibri Light" panose="020F0302020204030204" pitchFamily="34" charset="0"/>
              </a:rPr>
              <a:t> “</a:t>
            </a:r>
            <a:r>
              <a:rPr lang="pt-BR" sz="1890" i="1" dirty="0">
                <a:cs typeface="Calibri Light" panose="020F0302020204030204" pitchFamily="34" charset="0"/>
              </a:rPr>
              <a:t>É preciso provocar sistematicamente confusão. Isso promove a criatividade. Tudo aquilo que é contraditório gera vida </a:t>
            </a:r>
            <a:r>
              <a:rPr lang="pt-BR" sz="1323" b="1" dirty="0">
                <a:solidFill>
                  <a:schemeClr val="accent5">
                    <a:lumMod val="75000"/>
                  </a:schemeClr>
                </a:solidFill>
                <a:cs typeface="Calibri Light" panose="020F0302020204030204" pitchFamily="34" charset="0"/>
              </a:rPr>
              <a:t>”</a:t>
            </a:r>
            <a:endParaRPr lang="pt-BR" sz="1323" dirty="0">
              <a:solidFill>
                <a:schemeClr val="accent5">
                  <a:lumMod val="75000"/>
                </a:schemeClr>
              </a:solidFill>
              <a:cs typeface="Calibri Light" panose="020F0302020204030204" pitchFamily="34" charset="0"/>
            </a:endParaRPr>
          </a:p>
          <a:p>
            <a:pPr eaLnBrk="1" hangingPunct="1"/>
            <a:endParaRPr lang="pt-BR" dirty="0"/>
          </a:p>
          <a:p>
            <a:pPr eaLnBrk="1" hangingPunct="1"/>
            <a:endParaRPr lang="pt-BR" sz="1890" dirty="0"/>
          </a:p>
          <a:p>
            <a:pPr eaLnBrk="1" hangingPunct="1"/>
            <a:endParaRPr lang="pt-BR" sz="1040" dirty="0"/>
          </a:p>
          <a:p>
            <a:pPr eaLnBrk="1" hangingPunct="1"/>
            <a:endParaRPr lang="pt-BR" sz="1040" dirty="0"/>
          </a:p>
        </p:txBody>
      </p:sp>
      <p:sp>
        <p:nvSpPr>
          <p:cNvPr id="3" name="CaixaDeTexto 2"/>
          <p:cNvSpPr txBox="1"/>
          <p:nvPr/>
        </p:nvSpPr>
        <p:spPr>
          <a:xfrm>
            <a:off x="921106" y="2117413"/>
            <a:ext cx="1776448" cy="354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701" b="1" dirty="0">
                <a:solidFill>
                  <a:schemeClr val="bg2">
                    <a:lumMod val="50000"/>
                  </a:schemeClr>
                </a:solidFill>
                <a:latin typeface="Futura Bk BT" pitchFamily="34" charset="0"/>
              </a:rPr>
              <a:t>Salvador Dalí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D485B0B-2218-4986-BB1B-4C1238079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874" y="1945173"/>
            <a:ext cx="782470" cy="1294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/>
        </p:nvSpPr>
        <p:spPr>
          <a:xfrm>
            <a:off x="719485" y="827956"/>
            <a:ext cx="4154472" cy="93610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  <a:buSzPct val="25000"/>
            </a:pPr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Lato Black"/>
                <a:ea typeface="Lato Black"/>
                <a:cs typeface="Lato Black"/>
                <a:sym typeface="Lato Black"/>
              </a:rPr>
              <a:t>Obrigado!</a:t>
            </a:r>
          </a:p>
        </p:txBody>
      </p:sp>
      <p:cxnSp>
        <p:nvCxnSpPr>
          <p:cNvPr id="390" name="Shape 390"/>
          <p:cNvCxnSpPr/>
          <p:nvPr/>
        </p:nvCxnSpPr>
        <p:spPr>
          <a:xfrm>
            <a:off x="863501" y="1187996"/>
            <a:ext cx="1601266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med" len="med"/>
            <a:tailEnd type="none" w="med" len="med"/>
          </a:ln>
        </p:spPr>
      </p:cxnSp>
      <p:grpSp>
        <p:nvGrpSpPr>
          <p:cNvPr id="391" name="Shape 391"/>
          <p:cNvGrpSpPr/>
          <p:nvPr/>
        </p:nvGrpSpPr>
        <p:grpSpPr>
          <a:xfrm>
            <a:off x="143421" y="2052092"/>
            <a:ext cx="377028" cy="385078"/>
            <a:chOff x="685909" y="4475163"/>
            <a:chExt cx="150813" cy="150813"/>
          </a:xfrm>
        </p:grpSpPr>
        <p:sp>
          <p:nvSpPr>
            <p:cNvPr id="392" name="Shape 392"/>
            <p:cNvSpPr/>
            <p:nvPr/>
          </p:nvSpPr>
          <p:spPr>
            <a:xfrm>
              <a:off x="685909" y="4475163"/>
              <a:ext cx="150813" cy="150813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43194" tIns="21591" rIns="43194" bIns="21591" anchor="t" anchorCtr="0">
              <a:noAutofit/>
            </a:bodyPr>
            <a:lstStyle/>
            <a:p>
              <a:pPr>
                <a:spcBef>
                  <a:spcPts val="0"/>
                </a:spcBef>
                <a:buSzPct val="25000"/>
              </a:pPr>
              <a:endParaRPr sz="638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Shape 393"/>
            <p:cNvSpPr/>
            <p:nvPr/>
          </p:nvSpPr>
          <p:spPr>
            <a:xfrm>
              <a:off x="719969" y="4524376"/>
              <a:ext cx="82692" cy="5238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569" y="31744"/>
                  </a:moveTo>
                  <a:lnTo>
                    <a:pt x="117569" y="31744"/>
                  </a:lnTo>
                  <a:lnTo>
                    <a:pt x="65635" y="73604"/>
                  </a:lnTo>
                  <a:lnTo>
                    <a:pt x="62762" y="75697"/>
                  </a:lnTo>
                  <a:lnTo>
                    <a:pt x="59889" y="75697"/>
                  </a:lnTo>
                  <a:lnTo>
                    <a:pt x="56795" y="75697"/>
                  </a:lnTo>
                  <a:lnTo>
                    <a:pt x="53922" y="73604"/>
                  </a:lnTo>
                  <a:lnTo>
                    <a:pt x="2430" y="31744"/>
                  </a:lnTo>
                  <a:lnTo>
                    <a:pt x="883" y="31046"/>
                  </a:lnTo>
                  <a:lnTo>
                    <a:pt x="0" y="31744"/>
                  </a:lnTo>
                  <a:lnTo>
                    <a:pt x="0" y="32441"/>
                  </a:lnTo>
                  <a:lnTo>
                    <a:pt x="0" y="34534"/>
                  </a:lnTo>
                  <a:lnTo>
                    <a:pt x="0" y="110581"/>
                  </a:lnTo>
                  <a:lnTo>
                    <a:pt x="0" y="111976"/>
                  </a:lnTo>
                  <a:lnTo>
                    <a:pt x="441" y="114069"/>
                  </a:lnTo>
                  <a:lnTo>
                    <a:pt x="1988" y="116511"/>
                  </a:lnTo>
                  <a:lnTo>
                    <a:pt x="4640" y="119302"/>
                  </a:lnTo>
                  <a:lnTo>
                    <a:pt x="5303" y="120000"/>
                  </a:lnTo>
                  <a:lnTo>
                    <a:pt x="6629" y="120000"/>
                  </a:lnTo>
                  <a:lnTo>
                    <a:pt x="113370" y="120000"/>
                  </a:lnTo>
                  <a:lnTo>
                    <a:pt x="114254" y="120000"/>
                  </a:lnTo>
                  <a:lnTo>
                    <a:pt x="115359" y="119302"/>
                  </a:lnTo>
                  <a:lnTo>
                    <a:pt x="118011" y="116511"/>
                  </a:lnTo>
                  <a:lnTo>
                    <a:pt x="119116" y="114069"/>
                  </a:lnTo>
                  <a:lnTo>
                    <a:pt x="119558" y="111976"/>
                  </a:lnTo>
                  <a:lnTo>
                    <a:pt x="120000" y="110581"/>
                  </a:lnTo>
                  <a:lnTo>
                    <a:pt x="120000" y="34534"/>
                  </a:lnTo>
                  <a:lnTo>
                    <a:pt x="120000" y="32441"/>
                  </a:lnTo>
                  <a:lnTo>
                    <a:pt x="119558" y="31744"/>
                  </a:lnTo>
                  <a:lnTo>
                    <a:pt x="118674" y="31046"/>
                  </a:lnTo>
                  <a:lnTo>
                    <a:pt x="117569" y="31744"/>
                  </a:lnTo>
                  <a:close/>
                  <a:moveTo>
                    <a:pt x="4198" y="10813"/>
                  </a:moveTo>
                  <a:lnTo>
                    <a:pt x="4198" y="10813"/>
                  </a:lnTo>
                  <a:lnTo>
                    <a:pt x="53922" y="53372"/>
                  </a:lnTo>
                  <a:lnTo>
                    <a:pt x="56795" y="54418"/>
                  </a:lnTo>
                  <a:lnTo>
                    <a:pt x="59889" y="55116"/>
                  </a:lnTo>
                  <a:lnTo>
                    <a:pt x="63204" y="54418"/>
                  </a:lnTo>
                  <a:lnTo>
                    <a:pt x="65635" y="53372"/>
                  </a:lnTo>
                  <a:lnTo>
                    <a:pt x="115801" y="10813"/>
                  </a:lnTo>
                  <a:lnTo>
                    <a:pt x="117127" y="10116"/>
                  </a:lnTo>
                  <a:lnTo>
                    <a:pt x="118232" y="8372"/>
                  </a:lnTo>
                  <a:lnTo>
                    <a:pt x="119116" y="6279"/>
                  </a:lnTo>
                  <a:lnTo>
                    <a:pt x="119558" y="4883"/>
                  </a:lnTo>
                  <a:lnTo>
                    <a:pt x="119558" y="3488"/>
                  </a:lnTo>
                  <a:lnTo>
                    <a:pt x="119116" y="1395"/>
                  </a:lnTo>
                  <a:lnTo>
                    <a:pt x="118232" y="0"/>
                  </a:lnTo>
                  <a:lnTo>
                    <a:pt x="115801" y="0"/>
                  </a:lnTo>
                  <a:lnTo>
                    <a:pt x="3756" y="0"/>
                  </a:lnTo>
                  <a:lnTo>
                    <a:pt x="1767" y="0"/>
                  </a:lnTo>
                  <a:lnTo>
                    <a:pt x="441" y="1395"/>
                  </a:lnTo>
                  <a:lnTo>
                    <a:pt x="0" y="3488"/>
                  </a:lnTo>
                  <a:lnTo>
                    <a:pt x="0" y="4883"/>
                  </a:lnTo>
                  <a:lnTo>
                    <a:pt x="883" y="6279"/>
                  </a:lnTo>
                  <a:lnTo>
                    <a:pt x="1325" y="8372"/>
                  </a:lnTo>
                  <a:lnTo>
                    <a:pt x="2430" y="10116"/>
                  </a:lnTo>
                  <a:lnTo>
                    <a:pt x="4198" y="10813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43194" tIns="21591" rIns="43194" bIns="21591" anchor="t" anchorCtr="0">
              <a:noAutofit/>
            </a:bodyPr>
            <a:lstStyle/>
            <a:p>
              <a:pPr>
                <a:spcBef>
                  <a:spcPts val="0"/>
                </a:spcBef>
                <a:buSzPct val="25000"/>
              </a:pPr>
              <a:endParaRPr sz="638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4" name="Shape 394"/>
          <p:cNvSpPr txBox="1"/>
          <p:nvPr/>
        </p:nvSpPr>
        <p:spPr>
          <a:xfrm>
            <a:off x="605598" y="1926228"/>
            <a:ext cx="2341373" cy="4196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  <a:buSzPct val="25000"/>
            </a:pPr>
            <a:r>
              <a:rPr lang="en-US" sz="1134" dirty="0" err="1">
                <a:latin typeface="Lato"/>
                <a:ea typeface="Lato"/>
                <a:cs typeface="Lato"/>
                <a:sym typeface="Lato"/>
              </a:rPr>
              <a:t>ahirtonlopes@gmail.com</a:t>
            </a:r>
            <a:endParaRPr lang="en-US" sz="1134" dirty="0">
              <a:latin typeface="Lato"/>
              <a:ea typeface="Lato"/>
              <a:cs typeface="Lato"/>
              <a:sym typeface="Lato"/>
            </a:endParaRPr>
          </a:p>
          <a:p>
            <a:pPr>
              <a:spcBef>
                <a:spcPts val="0"/>
              </a:spcBef>
              <a:buSzPct val="25000"/>
            </a:pPr>
            <a:r>
              <a:rPr lang="en-US" sz="1134" dirty="0">
                <a:latin typeface="Lato"/>
                <a:ea typeface="Lato"/>
                <a:cs typeface="Lato"/>
                <a:sym typeface="Lato"/>
              </a:rPr>
              <a:t>github.com/</a:t>
            </a:r>
            <a:r>
              <a:rPr lang="en-US" sz="1134" dirty="0" err="1">
                <a:latin typeface="Lato"/>
                <a:ea typeface="Lato"/>
                <a:cs typeface="Lato"/>
                <a:sym typeface="Lato"/>
              </a:rPr>
              <a:t>AhirtonLopes</a:t>
            </a:r>
            <a:endParaRPr lang="en-US" sz="1134" dirty="0">
              <a:latin typeface="Lato"/>
              <a:ea typeface="Lato"/>
              <a:cs typeface="Lato"/>
              <a:sym typeface="Lato"/>
            </a:endParaRPr>
          </a:p>
          <a:p>
            <a:pPr>
              <a:spcBef>
                <a:spcPts val="0"/>
              </a:spcBef>
              <a:buSzPct val="25000"/>
            </a:pPr>
            <a:r>
              <a:rPr lang="en-US" sz="1134" dirty="0" err="1">
                <a:latin typeface="Lato"/>
                <a:ea typeface="Lato"/>
                <a:cs typeface="Lato"/>
                <a:sym typeface="Lato"/>
              </a:rPr>
              <a:t>slideshare.net</a:t>
            </a:r>
            <a:r>
              <a:rPr lang="en-US" sz="1134" dirty="0">
                <a:latin typeface="Lato"/>
                <a:ea typeface="Lato"/>
                <a:cs typeface="Lato"/>
                <a:sym typeface="Lato"/>
              </a:rPr>
              <a:t>/</a:t>
            </a:r>
            <a:r>
              <a:rPr lang="en-US" sz="1134" dirty="0" err="1">
                <a:latin typeface="Lato"/>
                <a:ea typeface="Lato"/>
                <a:cs typeface="Lato"/>
                <a:sym typeface="Lato"/>
              </a:rPr>
              <a:t>JosAhirtonBatistaLop</a:t>
            </a:r>
            <a:endParaRPr lang="en-US" sz="1134" dirty="0">
              <a:latin typeface="Lato"/>
              <a:ea typeface="Lato"/>
              <a:cs typeface="Lato"/>
              <a:sym typeface="Lato"/>
            </a:endParaRPr>
          </a:p>
          <a:p>
            <a:pPr>
              <a:spcBef>
                <a:spcPts val="0"/>
              </a:spcBef>
              <a:buSzPct val="25000"/>
            </a:pPr>
            <a:endParaRPr lang="en-US" sz="1134" dirty="0">
              <a:latin typeface="Lato"/>
              <a:ea typeface="Lato"/>
              <a:cs typeface="Lato"/>
              <a:sym typeface="Lato"/>
            </a:endParaRPr>
          </a:p>
          <a:p>
            <a:pPr>
              <a:spcBef>
                <a:spcPts val="0"/>
              </a:spcBef>
              <a:buSzPct val="25000"/>
            </a:pPr>
            <a:endParaRPr lang="en-US" sz="1134" dirty="0">
              <a:latin typeface="Lato"/>
              <a:ea typeface="Lato"/>
              <a:cs typeface="Lato"/>
              <a:sym typeface="Lato"/>
            </a:endParaRPr>
          </a:p>
          <a:p>
            <a:pPr>
              <a:spcBef>
                <a:spcPts val="0"/>
              </a:spcBef>
              <a:buSzPct val="25000"/>
            </a:pPr>
            <a:endParaRPr lang="en-US" sz="1134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638384-5302-D242-B5C0-65DC565001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449" y="905615"/>
            <a:ext cx="1932052" cy="193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8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37B90E4-87A2-D540-B229-8C1F6FF33D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en-US" dirty="0" err="1">
                <a:solidFill>
                  <a:schemeClr val="bg2">
                    <a:lumMod val="50000"/>
                  </a:schemeClr>
                </a:solidFill>
              </a:rPr>
              <a:t>Transfer</a:t>
            </a:r>
            <a:r>
              <a:rPr lang="pt-BR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altLang="en-US" dirty="0" err="1">
                <a:solidFill>
                  <a:schemeClr val="bg2">
                    <a:lumMod val="50000"/>
                  </a:schemeClr>
                </a:solidFill>
              </a:rPr>
              <a:t>Learning</a:t>
            </a:r>
            <a:endParaRPr lang="en-US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35FEEBCF-B0BA-D84C-BA69-E63AB74D0F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498" y="701492"/>
            <a:ext cx="4082454" cy="2319580"/>
          </a:xfrm>
        </p:spPr>
        <p:txBody>
          <a:bodyPr/>
          <a:lstStyle/>
          <a:p>
            <a:pPr>
              <a:spcBef>
                <a:spcPts val="284"/>
              </a:spcBef>
              <a:buClr>
                <a:srgbClr val="727CA3"/>
              </a:buClr>
            </a:pPr>
            <a:r>
              <a:rPr lang="pt-BR" altLang="en-US" dirty="0"/>
              <a:t>Os dados usados ​​no treinamento de um classificador devem ser escolhidos de modo a serem representativos;</a:t>
            </a:r>
          </a:p>
          <a:p>
            <a:pPr>
              <a:spcBef>
                <a:spcPts val="284"/>
              </a:spcBef>
              <a:buClr>
                <a:srgbClr val="727CA3"/>
              </a:buClr>
            </a:pPr>
            <a:r>
              <a:rPr lang="pt-BR" altLang="en-US" b="1" dirty="0"/>
              <a:t>Se não?</a:t>
            </a:r>
            <a:r>
              <a:rPr lang="pt-BR" altLang="en-US" dirty="0"/>
              <a:t> A precisão será pior do que o esperado;</a:t>
            </a:r>
          </a:p>
          <a:p>
            <a:pPr>
              <a:spcBef>
                <a:spcPts val="284"/>
              </a:spcBef>
              <a:buClr>
                <a:srgbClr val="727CA3"/>
              </a:buClr>
            </a:pPr>
            <a:r>
              <a:rPr lang="pt-BR" altLang="en-US" dirty="0"/>
              <a:t>Mas suponha que queremos aplicar um classificador a um novo problema ou mudando de domínio? </a:t>
            </a:r>
            <a:r>
              <a:rPr lang="pt-BR" altLang="en-US" b="1" dirty="0"/>
              <a:t>Refazer!?</a:t>
            </a:r>
          </a:p>
          <a:p>
            <a:pPr lvl="1">
              <a:spcBef>
                <a:spcPts val="284"/>
              </a:spcBef>
              <a:buClr>
                <a:srgbClr val="727CA3"/>
              </a:buClr>
            </a:pPr>
            <a:r>
              <a:rPr lang="pt-BR" altLang="en-US" dirty="0"/>
              <a:t>Mas isso é caro.</a:t>
            </a:r>
          </a:p>
          <a:p>
            <a:pPr lvl="1">
              <a:spcBef>
                <a:spcPts val="284"/>
              </a:spcBef>
              <a:buClr>
                <a:srgbClr val="727CA3"/>
              </a:buClr>
            </a:pPr>
            <a:r>
              <a:rPr lang="pt-BR" altLang="en-US" dirty="0"/>
              <a:t>Podemos de alguma forma usar nosso classificador existente como um ponto de partida para nos dar um atalho?</a:t>
            </a:r>
          </a:p>
          <a:p>
            <a:pPr lvl="1">
              <a:spcBef>
                <a:spcPts val="284"/>
              </a:spcBef>
              <a:buClr>
                <a:srgbClr val="727CA3"/>
              </a:buClr>
            </a:pPr>
            <a:endParaRPr lang="pt-BR" altLang="en-US" dirty="0"/>
          </a:p>
          <a:p>
            <a:pPr>
              <a:spcBef>
                <a:spcPts val="284"/>
              </a:spcBef>
              <a:buClr>
                <a:srgbClr val="727CA3"/>
              </a:buClr>
            </a:pPr>
            <a:r>
              <a:rPr lang="pt-BR" altLang="en-US" dirty="0"/>
              <a:t>Isso  é </a:t>
            </a:r>
            <a:r>
              <a:rPr lang="pt-BR" altLang="en-US" b="1" i="1" dirty="0" err="1"/>
              <a:t>Transfer</a:t>
            </a:r>
            <a:r>
              <a:rPr lang="pt-BR" altLang="en-US" b="1" i="1" dirty="0"/>
              <a:t> </a:t>
            </a:r>
            <a:r>
              <a:rPr lang="pt-BR" altLang="en-US" b="1" i="1" dirty="0" err="1"/>
              <a:t>Learning</a:t>
            </a:r>
            <a:r>
              <a:rPr lang="pt-BR" altLang="en-US" dirty="0"/>
              <a:t>! </a:t>
            </a:r>
          </a:p>
          <a:p>
            <a:pPr lvl="1">
              <a:spcBef>
                <a:spcPts val="284"/>
              </a:spcBef>
              <a:buClr>
                <a:srgbClr val="727CA3"/>
              </a:buClr>
            </a:pPr>
            <a:endParaRPr lang="pt-BR" altLang="en-US" dirty="0"/>
          </a:p>
        </p:txBody>
      </p:sp>
    </p:spTree>
    <p:extLst>
      <p:ext uri="{BB962C8B-B14F-4D97-AF65-F5344CB8AC3E}">
        <p14:creationId xmlns:p14="http://schemas.microsoft.com/office/powerpoint/2010/main" val="3341979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37B90E4-87A2-D540-B229-8C1F6FF33D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en-US" dirty="0">
                <a:solidFill>
                  <a:schemeClr val="bg2">
                    <a:lumMod val="50000"/>
                  </a:schemeClr>
                </a:solidFill>
              </a:rPr>
              <a:t>Motivação</a:t>
            </a:r>
            <a:endParaRPr lang="en-US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35FEEBCF-B0BA-D84C-BA69-E63AB74D0F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498" y="701492"/>
            <a:ext cx="4082454" cy="2251540"/>
          </a:xfrm>
        </p:spPr>
        <p:txBody>
          <a:bodyPr/>
          <a:lstStyle/>
          <a:p>
            <a:pPr>
              <a:spcBef>
                <a:spcPts val="284"/>
              </a:spcBef>
              <a:buClr>
                <a:srgbClr val="727CA3"/>
              </a:buClr>
            </a:pPr>
            <a:r>
              <a:rPr lang="pt-BR" altLang="en-US" dirty="0"/>
              <a:t>Suposições para classificadores:</a:t>
            </a:r>
          </a:p>
          <a:p>
            <a:pPr lvl="1">
              <a:spcBef>
                <a:spcPts val="284"/>
              </a:spcBef>
              <a:buClr>
                <a:srgbClr val="727CA3"/>
              </a:buClr>
            </a:pPr>
            <a:r>
              <a:rPr lang="pt-BR" altLang="en-US" dirty="0"/>
              <a:t>Treinamento e teste são da mesma distribuição;</a:t>
            </a:r>
          </a:p>
          <a:p>
            <a:pPr lvl="1">
              <a:spcBef>
                <a:spcPts val="284"/>
              </a:spcBef>
              <a:buClr>
                <a:srgbClr val="727CA3"/>
              </a:buClr>
            </a:pPr>
            <a:r>
              <a:rPr lang="pt-BR" altLang="en-US" dirty="0"/>
              <a:t>Treinamento e teste estão no mesmo espaço de recurso.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4665" y="1518791"/>
            <a:ext cx="3645124" cy="1594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03197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37B90E4-87A2-D540-B229-8C1F6FF33D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en-US" dirty="0">
                <a:solidFill>
                  <a:schemeClr val="bg2">
                    <a:lumMod val="50000"/>
                  </a:schemeClr>
                </a:solidFill>
              </a:rPr>
              <a:t>Classificação de Documentos</a:t>
            </a:r>
            <a:endParaRPr lang="en-US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4656" y="708763"/>
            <a:ext cx="4108611" cy="2362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98633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37B90E4-87A2-D540-B229-8C1F6FF33D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en-US" dirty="0">
                <a:solidFill>
                  <a:schemeClr val="bg2">
                    <a:lumMod val="50000"/>
                  </a:schemeClr>
                </a:solidFill>
              </a:rPr>
              <a:t>Classificação de Documentos</a:t>
            </a:r>
            <a:endParaRPr lang="en-US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7154" y="742514"/>
            <a:ext cx="4189613" cy="2389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98633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37B90E4-87A2-D540-B229-8C1F6FF33D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en-US" dirty="0">
                <a:solidFill>
                  <a:schemeClr val="bg2">
                    <a:lumMod val="50000"/>
                  </a:schemeClr>
                </a:solidFill>
              </a:rPr>
              <a:t>O que fazer?</a:t>
            </a:r>
            <a:endParaRPr lang="en-US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35FEEBCF-B0BA-D84C-BA69-E63AB74D0F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498" y="701492"/>
            <a:ext cx="4082454" cy="2319580"/>
          </a:xfrm>
        </p:spPr>
        <p:txBody>
          <a:bodyPr/>
          <a:lstStyle/>
          <a:p>
            <a:pPr>
              <a:spcBef>
                <a:spcPts val="284"/>
              </a:spcBef>
              <a:buClr>
                <a:srgbClr val="727CA3"/>
              </a:buClr>
            </a:pPr>
            <a:r>
              <a:rPr lang="pt-BR" altLang="en-US" dirty="0"/>
              <a:t>Duas possíveis violações:</a:t>
            </a:r>
          </a:p>
          <a:p>
            <a:pPr lvl="1">
              <a:spcBef>
                <a:spcPts val="284"/>
              </a:spcBef>
              <a:buClr>
                <a:srgbClr val="727CA3"/>
              </a:buClr>
            </a:pPr>
            <a:r>
              <a:rPr lang="pt-BR" altLang="en-US" dirty="0"/>
              <a:t>Mesma distribuição?</a:t>
            </a:r>
          </a:p>
          <a:p>
            <a:pPr lvl="1">
              <a:spcBef>
                <a:spcPts val="284"/>
              </a:spcBef>
              <a:buClr>
                <a:srgbClr val="727CA3"/>
              </a:buClr>
            </a:pPr>
            <a:r>
              <a:rPr lang="pt-BR" altLang="en-US" dirty="0"/>
              <a:t>Exemplo 1: Diferentes proporções de física, aprendizado de máquina, ciências da vida?</a:t>
            </a:r>
          </a:p>
          <a:p>
            <a:pPr lvl="1">
              <a:spcBef>
                <a:spcPts val="284"/>
              </a:spcBef>
              <a:buClr>
                <a:srgbClr val="727CA3"/>
              </a:buClr>
            </a:pPr>
            <a:r>
              <a:rPr lang="pt-BR" altLang="en-US" dirty="0"/>
              <a:t>Exemplo 2: Diferentes proporções de diabéticos quando comparada a população para a representa</a:t>
            </a:r>
            <a:r>
              <a:rPr lang="en-US" altLang="en-US" dirty="0" err="1"/>
              <a:t>ção</a:t>
            </a:r>
            <a:r>
              <a:rPr lang="en-US" altLang="en-US" dirty="0"/>
              <a:t> </a:t>
            </a:r>
            <a:r>
              <a:rPr lang="en-US" altLang="en-US" dirty="0" err="1"/>
              <a:t>em</a:t>
            </a:r>
            <a:r>
              <a:rPr lang="en-US" altLang="en-US" dirty="0"/>
              <a:t> </a:t>
            </a:r>
            <a:r>
              <a:rPr lang="pt-BR" altLang="en-US" dirty="0"/>
              <a:t>base.</a:t>
            </a:r>
          </a:p>
          <a:p>
            <a:pPr>
              <a:spcBef>
                <a:spcPts val="284"/>
              </a:spcBef>
              <a:buClr>
                <a:srgbClr val="727CA3"/>
              </a:buClr>
            </a:pPr>
            <a:r>
              <a:rPr lang="pt-BR" altLang="en-US" dirty="0"/>
              <a:t>Mesmo espaço de recurso / tarefa</a:t>
            </a:r>
          </a:p>
          <a:p>
            <a:pPr lvl="1">
              <a:spcBef>
                <a:spcPts val="284"/>
              </a:spcBef>
              <a:buClr>
                <a:srgbClr val="727CA3"/>
              </a:buClr>
            </a:pPr>
            <a:r>
              <a:rPr lang="pt-BR" altLang="en-US" dirty="0"/>
              <a:t>Páginas de esportes: vocabulário diferente, características de BOW mudam</a:t>
            </a:r>
          </a:p>
          <a:p>
            <a:pPr>
              <a:spcBef>
                <a:spcPts val="284"/>
              </a:spcBef>
              <a:buClr>
                <a:srgbClr val="727CA3"/>
              </a:buClr>
            </a:pPr>
            <a:r>
              <a:rPr lang="pt-BR" altLang="en-US" dirty="0" err="1"/>
              <a:t>Retreinar</a:t>
            </a:r>
            <a:r>
              <a:rPr lang="pt-BR" altLang="en-US" dirty="0"/>
              <a:t>?</a:t>
            </a:r>
          </a:p>
          <a:p>
            <a:pPr lvl="1">
              <a:spcBef>
                <a:spcPts val="284"/>
              </a:spcBef>
              <a:buClr>
                <a:srgbClr val="727CA3"/>
              </a:buClr>
            </a:pPr>
            <a:r>
              <a:rPr lang="pt-BR" altLang="en-US" dirty="0"/>
              <a:t>Experiência pode ser lenta e dolorosa ...</a:t>
            </a:r>
          </a:p>
          <a:p>
            <a:pPr lvl="1">
              <a:spcBef>
                <a:spcPts val="284"/>
              </a:spcBef>
              <a:buClr>
                <a:srgbClr val="727CA3"/>
              </a:buClr>
            </a:pPr>
            <a:endParaRPr lang="pt-BR" altLang="en-US" dirty="0"/>
          </a:p>
          <a:p>
            <a:pPr lvl="1">
              <a:spcBef>
                <a:spcPts val="284"/>
              </a:spcBef>
              <a:buClr>
                <a:srgbClr val="727CA3"/>
              </a:buClr>
            </a:pPr>
            <a:r>
              <a:rPr lang="pt-BR" altLang="en-US" dirty="0"/>
              <a:t>Podemos de alguma forma reutilizar e </a:t>
            </a:r>
            <a:r>
              <a:rPr lang="pt-BR" altLang="en-US" b="1" dirty="0"/>
              <a:t>adaptar o que temos</a:t>
            </a:r>
            <a:r>
              <a:rPr lang="pt-BR" alt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419792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ckTema">
  <a:themeElements>
    <a:clrScheme name="Integração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Mack2">
      <a:majorFont>
        <a:latin typeface="Arial Rounded MT Bold"/>
        <a:ea typeface=""/>
        <a:cs typeface=""/>
      </a:majorFont>
      <a:minorFont>
        <a:latin typeface="Consolas"/>
        <a:ea typeface=""/>
        <a:cs typeface=""/>
      </a:minorFont>
    </a:fontScheme>
    <a:fmtScheme name="Patrimônio Líquido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15457</TotalTime>
  <Words>660</Words>
  <Application>Microsoft Macintosh PowerPoint</Application>
  <PresentationFormat>Custom</PresentationFormat>
  <Paragraphs>132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61" baseType="lpstr">
      <vt:lpstr>Arial Unicode MS</vt:lpstr>
      <vt:lpstr>Arial</vt:lpstr>
      <vt:lpstr>Arial Rounded MT Bold</vt:lpstr>
      <vt:lpstr>Calibri</vt:lpstr>
      <vt:lpstr>Calibri Light</vt:lpstr>
      <vt:lpstr>Consolas</vt:lpstr>
      <vt:lpstr>Futura Bk BT</vt:lpstr>
      <vt:lpstr>Georgia</vt:lpstr>
      <vt:lpstr>Lato</vt:lpstr>
      <vt:lpstr>Lato Black</vt:lpstr>
      <vt:lpstr>Open Sans</vt:lpstr>
      <vt:lpstr>Roboto Black</vt:lpstr>
      <vt:lpstr>Traditional Arabic</vt:lpstr>
      <vt:lpstr>Trebuchet MS</vt:lpstr>
      <vt:lpstr>Wingdings 2</vt:lpstr>
      <vt:lpstr>MackTema</vt:lpstr>
      <vt:lpstr>PowerPoint Presentation</vt:lpstr>
      <vt:lpstr>PowerPoint Presentation</vt:lpstr>
      <vt:lpstr>About Me</vt:lpstr>
      <vt:lpstr>Ferramentais</vt:lpstr>
      <vt:lpstr>Transfer Learning</vt:lpstr>
      <vt:lpstr>Motivação</vt:lpstr>
      <vt:lpstr>Classificação de Documentos</vt:lpstr>
      <vt:lpstr>Classificação de Documentos</vt:lpstr>
      <vt:lpstr>O que fazer?</vt:lpstr>
      <vt:lpstr>Classificação de Imagens</vt:lpstr>
      <vt:lpstr>Classificação de Imagens</vt:lpstr>
      <vt:lpstr>Classificação de Câncer</vt:lpstr>
      <vt:lpstr>Classificação de Câncer</vt:lpstr>
      <vt:lpstr>Aprendizagem Tradicional vs.  Transfer Learning</vt:lpstr>
      <vt:lpstr>Definição em Transfer Learning</vt:lpstr>
      <vt:lpstr>Então ...</vt:lpstr>
      <vt:lpstr>Questões a se considerar</vt:lpstr>
      <vt:lpstr>Diferentes Distribuições</vt:lpstr>
      <vt:lpstr>Transferência de Atributos</vt:lpstr>
      <vt:lpstr>PowerPoint Presentation</vt:lpstr>
      <vt:lpstr>Conclusões</vt:lpstr>
      <vt:lpstr>Conclusões</vt:lpstr>
      <vt:lpstr>PowerPoint Presentation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Rafael</dc:creator>
  <cp:lastModifiedBy>Jose Ahirton Batista Lopes Filho</cp:lastModifiedBy>
  <cp:revision>666</cp:revision>
  <dcterms:created xsi:type="dcterms:W3CDTF">2009-11-26T19:30:22Z</dcterms:created>
  <dcterms:modified xsi:type="dcterms:W3CDTF">2019-10-15T13:17:05Z</dcterms:modified>
</cp:coreProperties>
</file>